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23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diagrams/quickStyle1.xml" ContentType="application/vnd.openxmlformats-officedocument.drawingml.diagramStyl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30"/>
  </p:notesMasterIdLst>
  <p:handoutMasterIdLst>
    <p:handoutMasterId r:id="rId31"/>
  </p:handoutMasterIdLst>
  <p:sldIdLst>
    <p:sldId id="262" r:id="rId2"/>
    <p:sldId id="641" r:id="rId3"/>
    <p:sldId id="590" r:id="rId4"/>
    <p:sldId id="599" r:id="rId5"/>
    <p:sldId id="629" r:id="rId6"/>
    <p:sldId id="644" r:id="rId7"/>
    <p:sldId id="630" r:id="rId8"/>
    <p:sldId id="643" r:id="rId9"/>
    <p:sldId id="605" r:id="rId10"/>
    <p:sldId id="648" r:id="rId11"/>
    <p:sldId id="649" r:id="rId12"/>
    <p:sldId id="662" r:id="rId13"/>
    <p:sldId id="663" r:id="rId14"/>
    <p:sldId id="651" r:id="rId15"/>
    <p:sldId id="642" r:id="rId16"/>
    <p:sldId id="646" r:id="rId17"/>
    <p:sldId id="647" r:id="rId18"/>
    <p:sldId id="652" r:id="rId19"/>
    <p:sldId id="653" r:id="rId20"/>
    <p:sldId id="654" r:id="rId21"/>
    <p:sldId id="660" r:id="rId22"/>
    <p:sldId id="656" r:id="rId23"/>
    <p:sldId id="657" r:id="rId24"/>
    <p:sldId id="655" r:id="rId25"/>
    <p:sldId id="661" r:id="rId26"/>
    <p:sldId id="658" r:id="rId27"/>
    <p:sldId id="659" r:id="rId28"/>
    <p:sldId id="611" r:id="rId29"/>
  </p:sldIdLst>
  <p:sldSz cx="9144000" cy="6858000" type="screen4x3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28">
          <p15:clr>
            <a:srgbClr val="A4A3A4"/>
          </p15:clr>
        </p15:guide>
        <p15:guide id="2" pos="216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A54D"/>
    <a:srgbClr val="9098E4"/>
    <a:srgbClr val="DDDFF7"/>
    <a:srgbClr val="5662D6"/>
    <a:srgbClr val="969696"/>
    <a:srgbClr val="571F2A"/>
    <a:srgbClr val="5D212C"/>
    <a:srgbClr val="6323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86" autoAdjust="0"/>
    <p:restoredTop sz="99290" autoAdjust="0"/>
  </p:normalViewPr>
  <p:slideViewPr>
    <p:cSldViewPr snapToGrid="0">
      <p:cViewPr>
        <p:scale>
          <a:sx n="70" d="100"/>
          <a:sy n="70" d="100"/>
        </p:scale>
        <p:origin x="-127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-1866" y="-90"/>
      </p:cViewPr>
      <p:guideLst>
        <p:guide orient="horz" pos="3024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7.xml"/><Relationship Id="rId3" Type="http://schemas.openxmlformats.org/officeDocument/2006/relationships/slide" Target="slides/slide4.xml"/><Relationship Id="rId7" Type="http://schemas.openxmlformats.org/officeDocument/2006/relationships/slide" Target="slides/slide16.xml"/><Relationship Id="rId2" Type="http://schemas.openxmlformats.org/officeDocument/2006/relationships/slide" Target="slides/slide3.xml"/><Relationship Id="rId1" Type="http://schemas.openxmlformats.org/officeDocument/2006/relationships/slide" Target="slides/slide1.xml"/><Relationship Id="rId6" Type="http://schemas.openxmlformats.org/officeDocument/2006/relationships/slide" Target="slides/slide15.xml"/><Relationship Id="rId5" Type="http://schemas.openxmlformats.org/officeDocument/2006/relationships/slide" Target="slides/slide8.xml"/><Relationship Id="rId4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B0FE78-F1E1-4FE4-9912-E0D2E1050428}" type="doc">
      <dgm:prSet loTypeId="urn:microsoft.com/office/officeart/2005/8/layout/pyramid1" loCatId="pyramid" qsTypeId="urn:microsoft.com/office/officeart/2005/8/quickstyle/simple2" qsCatId="simple" csTypeId="urn:microsoft.com/office/officeart/2005/8/colors/colorful3" csCatId="colorful" phldr="1"/>
      <dgm:spPr/>
    </dgm:pt>
    <dgm:pt modelId="{0B81AFC2-A897-4F76-9FFF-6413AD10156F}">
      <dgm:prSet phldrT="[Text]" custT="1"/>
      <dgm:spPr/>
      <dgm:t>
        <a:bodyPr anchor="b" anchorCtr="0"/>
        <a:lstStyle/>
        <a:p>
          <a:pPr algn="ctr">
            <a:lnSpc>
              <a:spcPct val="0"/>
            </a:lnSpc>
          </a:pPr>
          <a:r>
            <a:rPr lang="en-US" sz="2000" b="1" i="0" baseline="0"/>
            <a:t>SYSTEM</a:t>
          </a:r>
          <a:endParaRPr lang="en-US" sz="2000" b="1" i="0" baseline="0" dirty="0"/>
        </a:p>
        <a:p>
          <a:pPr algn="ctr">
            <a:lnSpc>
              <a:spcPct val="90000"/>
            </a:lnSpc>
          </a:pPr>
          <a:r>
            <a:rPr lang="en-US" sz="2000" b="1" i="0" baseline="0" dirty="0"/>
            <a:t>CONTROL</a:t>
          </a:r>
        </a:p>
      </dgm:t>
    </dgm:pt>
    <dgm:pt modelId="{AF6691C1-DB96-463B-B97A-CC6F3E71D4F3}" type="parTrans" cxnId="{4D7E7344-CE01-4657-B52E-C4FBB77AF4E5}">
      <dgm:prSet/>
      <dgm:spPr/>
      <dgm:t>
        <a:bodyPr/>
        <a:lstStyle/>
        <a:p>
          <a:pPr algn="ctr"/>
          <a:endParaRPr lang="en-US" sz="1400"/>
        </a:p>
      </dgm:t>
    </dgm:pt>
    <dgm:pt modelId="{F143A9ED-F73E-43E3-A8D5-C8E6B585CDE7}" type="sibTrans" cxnId="{4D7E7344-CE01-4657-B52E-C4FBB77AF4E5}">
      <dgm:prSet/>
      <dgm:spPr/>
      <dgm:t>
        <a:bodyPr/>
        <a:lstStyle/>
        <a:p>
          <a:pPr algn="ctr"/>
          <a:endParaRPr lang="en-US" sz="1400"/>
        </a:p>
      </dgm:t>
    </dgm:pt>
    <dgm:pt modelId="{6B68EE91-67A3-4C2E-AFA7-15C7B1136409}">
      <dgm:prSet phldrT="[Text]" custT="1"/>
      <dgm:spPr/>
      <dgm:t>
        <a:bodyPr/>
        <a:lstStyle/>
        <a:p>
          <a:pPr algn="ctr"/>
          <a:r>
            <a:rPr lang="en-US" sz="2000" b="1" i="0" baseline="0" dirty="0"/>
            <a:t>LOCAL CONTROL</a:t>
          </a:r>
        </a:p>
      </dgm:t>
    </dgm:pt>
    <dgm:pt modelId="{53D307E5-C877-42D9-BA38-351E72178800}" type="parTrans" cxnId="{60F94DA9-0B85-4546-A24E-EB5C419438BB}">
      <dgm:prSet/>
      <dgm:spPr/>
      <dgm:t>
        <a:bodyPr/>
        <a:lstStyle/>
        <a:p>
          <a:pPr algn="ctr"/>
          <a:endParaRPr lang="en-US" sz="1400"/>
        </a:p>
      </dgm:t>
    </dgm:pt>
    <dgm:pt modelId="{D43F5B63-59E5-460B-ABDA-E66F91EB0D3D}" type="sibTrans" cxnId="{60F94DA9-0B85-4546-A24E-EB5C419438BB}">
      <dgm:prSet/>
      <dgm:spPr/>
      <dgm:t>
        <a:bodyPr/>
        <a:lstStyle/>
        <a:p>
          <a:pPr algn="ctr"/>
          <a:endParaRPr lang="en-US" sz="1400"/>
        </a:p>
      </dgm:t>
    </dgm:pt>
    <dgm:pt modelId="{F7645F30-E443-4ACB-9C62-8A32606B7AC0}">
      <dgm:prSet phldrT="[Text]" custT="1"/>
      <dgm:spPr/>
      <dgm:t>
        <a:bodyPr/>
        <a:lstStyle/>
        <a:p>
          <a:pPr algn="ctr"/>
          <a:r>
            <a:rPr lang="en-US" sz="2000" b="1" dirty="0"/>
            <a:t>DETECTION</a:t>
          </a:r>
        </a:p>
      </dgm:t>
    </dgm:pt>
    <dgm:pt modelId="{FA98EBD3-0FE1-4FAE-8DEA-1674DA754E92}" type="parTrans" cxnId="{2B226A39-8E7B-4F41-AB0F-C261B48435F1}">
      <dgm:prSet/>
      <dgm:spPr/>
      <dgm:t>
        <a:bodyPr/>
        <a:lstStyle/>
        <a:p>
          <a:pPr algn="ctr"/>
          <a:endParaRPr lang="en-US" sz="1400"/>
        </a:p>
      </dgm:t>
    </dgm:pt>
    <dgm:pt modelId="{26441A2D-2CAF-40B4-AC43-36A4DD01FB6F}" type="sibTrans" cxnId="{2B226A39-8E7B-4F41-AB0F-C261B48435F1}">
      <dgm:prSet/>
      <dgm:spPr/>
      <dgm:t>
        <a:bodyPr/>
        <a:lstStyle/>
        <a:p>
          <a:pPr algn="ctr"/>
          <a:endParaRPr lang="en-US" sz="1400"/>
        </a:p>
      </dgm:t>
    </dgm:pt>
    <dgm:pt modelId="{7884FF37-DD28-4104-AFE0-9058FB87ED02}">
      <dgm:prSet phldrT="[Text]" custT="1"/>
      <dgm:spPr/>
      <dgm:t>
        <a:bodyPr/>
        <a:lstStyle/>
        <a:p>
          <a:pPr algn="ctr"/>
          <a:r>
            <a:rPr lang="en-US" sz="2000" b="1" dirty="0">
              <a:solidFill>
                <a:schemeClr val="bg1"/>
              </a:solidFill>
            </a:rPr>
            <a:t>COMMUNICATION</a:t>
          </a:r>
        </a:p>
      </dgm:t>
    </dgm:pt>
    <dgm:pt modelId="{535D70E7-60B4-4F9E-BBFB-138C5401EC31}" type="parTrans" cxnId="{F0F81932-8EF2-4E9F-9445-B18594496F87}">
      <dgm:prSet/>
      <dgm:spPr/>
      <dgm:t>
        <a:bodyPr/>
        <a:lstStyle/>
        <a:p>
          <a:endParaRPr lang="en-US" sz="1400"/>
        </a:p>
      </dgm:t>
    </dgm:pt>
    <dgm:pt modelId="{8491BCCF-50D1-47C4-84FE-175FA2854BD4}" type="sibTrans" cxnId="{F0F81932-8EF2-4E9F-9445-B18594496F87}">
      <dgm:prSet/>
      <dgm:spPr/>
      <dgm:t>
        <a:bodyPr/>
        <a:lstStyle/>
        <a:p>
          <a:endParaRPr lang="en-US" sz="1400"/>
        </a:p>
      </dgm:t>
    </dgm:pt>
    <dgm:pt modelId="{190BA6A0-A29C-4A6F-9915-5C2FDD6DF791}" type="pres">
      <dgm:prSet presAssocID="{E3B0FE78-F1E1-4FE4-9912-E0D2E1050428}" presName="Name0" presStyleCnt="0">
        <dgm:presLayoutVars>
          <dgm:dir/>
          <dgm:animLvl val="lvl"/>
          <dgm:resizeHandles val="exact"/>
        </dgm:presLayoutVars>
      </dgm:prSet>
      <dgm:spPr/>
    </dgm:pt>
    <dgm:pt modelId="{864BB946-883D-46B9-8DAC-292636C6811F}" type="pres">
      <dgm:prSet presAssocID="{0B81AFC2-A897-4F76-9FFF-6413AD10156F}" presName="Name8" presStyleCnt="0"/>
      <dgm:spPr/>
    </dgm:pt>
    <dgm:pt modelId="{F8ECD609-0E1F-478D-A9AE-5DA601FF07F5}" type="pres">
      <dgm:prSet presAssocID="{0B81AFC2-A897-4F76-9FFF-6413AD10156F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AF9EEC-ED11-40D4-9E79-13F469C21799}" type="pres">
      <dgm:prSet presAssocID="{0B81AFC2-A897-4F76-9FFF-6413AD10156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C3DEE5-6589-4092-BC4B-A84A2E26276C}" type="pres">
      <dgm:prSet presAssocID="{6B68EE91-67A3-4C2E-AFA7-15C7B1136409}" presName="Name8" presStyleCnt="0"/>
      <dgm:spPr/>
    </dgm:pt>
    <dgm:pt modelId="{1CDECBFD-2916-48C9-A7E2-D87120AFB62F}" type="pres">
      <dgm:prSet presAssocID="{6B68EE91-67A3-4C2E-AFA7-15C7B1136409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F58A7D-64AC-4660-81B1-05C6CF411313}" type="pres">
      <dgm:prSet presAssocID="{6B68EE91-67A3-4C2E-AFA7-15C7B113640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AF0680-0B13-4F13-8D30-994549D2C7FF}" type="pres">
      <dgm:prSet presAssocID="{F7645F30-E443-4ACB-9C62-8A32606B7AC0}" presName="Name8" presStyleCnt="0"/>
      <dgm:spPr/>
    </dgm:pt>
    <dgm:pt modelId="{9521B02F-DE59-45D8-B927-29BE03A84835}" type="pres">
      <dgm:prSet presAssocID="{F7645F30-E443-4ACB-9C62-8A32606B7AC0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9FF85D-4073-4008-A671-C6A377C48D01}" type="pres">
      <dgm:prSet presAssocID="{F7645F30-E443-4ACB-9C62-8A32606B7AC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BEFED9-649C-40FA-B41A-72ABC2F64CFE}" type="pres">
      <dgm:prSet presAssocID="{7884FF37-DD28-4104-AFE0-9058FB87ED02}" presName="Name8" presStyleCnt="0"/>
      <dgm:spPr/>
    </dgm:pt>
    <dgm:pt modelId="{A8ECF433-DF86-4C17-9C63-376EE5A2C24D}" type="pres">
      <dgm:prSet presAssocID="{7884FF37-DD28-4104-AFE0-9058FB87ED02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4EF76D-ED6A-426B-9296-C4DBE243C74A}" type="pres">
      <dgm:prSet presAssocID="{7884FF37-DD28-4104-AFE0-9058FB87ED0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9ECDC4-2B7B-4CC8-B240-BAE3F9DD604F}" type="presOf" srcId="{6B68EE91-67A3-4C2E-AFA7-15C7B1136409}" destId="{1CDECBFD-2916-48C9-A7E2-D87120AFB62F}" srcOrd="0" destOrd="0" presId="urn:microsoft.com/office/officeart/2005/8/layout/pyramid1"/>
    <dgm:cxn modelId="{F0F81932-8EF2-4E9F-9445-B18594496F87}" srcId="{E3B0FE78-F1E1-4FE4-9912-E0D2E1050428}" destId="{7884FF37-DD28-4104-AFE0-9058FB87ED02}" srcOrd="3" destOrd="0" parTransId="{535D70E7-60B4-4F9E-BBFB-138C5401EC31}" sibTransId="{8491BCCF-50D1-47C4-84FE-175FA2854BD4}"/>
    <dgm:cxn modelId="{9061C714-C397-4667-9821-EAA82C8F3631}" type="presOf" srcId="{0B81AFC2-A897-4F76-9FFF-6413AD10156F}" destId="{F8ECD609-0E1F-478D-A9AE-5DA601FF07F5}" srcOrd="0" destOrd="0" presId="urn:microsoft.com/office/officeart/2005/8/layout/pyramid1"/>
    <dgm:cxn modelId="{0BE1CC84-1A0E-4C0D-B3CF-B4C346323196}" type="presOf" srcId="{F7645F30-E443-4ACB-9C62-8A32606B7AC0}" destId="{ED9FF85D-4073-4008-A671-C6A377C48D01}" srcOrd="1" destOrd="0" presId="urn:microsoft.com/office/officeart/2005/8/layout/pyramid1"/>
    <dgm:cxn modelId="{2B226A39-8E7B-4F41-AB0F-C261B48435F1}" srcId="{E3B0FE78-F1E1-4FE4-9912-E0D2E1050428}" destId="{F7645F30-E443-4ACB-9C62-8A32606B7AC0}" srcOrd="2" destOrd="0" parTransId="{FA98EBD3-0FE1-4FAE-8DEA-1674DA754E92}" sibTransId="{26441A2D-2CAF-40B4-AC43-36A4DD01FB6F}"/>
    <dgm:cxn modelId="{4D7E7344-CE01-4657-B52E-C4FBB77AF4E5}" srcId="{E3B0FE78-F1E1-4FE4-9912-E0D2E1050428}" destId="{0B81AFC2-A897-4F76-9FFF-6413AD10156F}" srcOrd="0" destOrd="0" parTransId="{AF6691C1-DB96-463B-B97A-CC6F3E71D4F3}" sibTransId="{F143A9ED-F73E-43E3-A8D5-C8E6B585CDE7}"/>
    <dgm:cxn modelId="{60F94DA9-0B85-4546-A24E-EB5C419438BB}" srcId="{E3B0FE78-F1E1-4FE4-9912-E0D2E1050428}" destId="{6B68EE91-67A3-4C2E-AFA7-15C7B1136409}" srcOrd="1" destOrd="0" parTransId="{53D307E5-C877-42D9-BA38-351E72178800}" sibTransId="{D43F5B63-59E5-460B-ABDA-E66F91EB0D3D}"/>
    <dgm:cxn modelId="{ECAB07AB-D8E1-4E2A-A3BB-DF4F55E68B64}" type="presOf" srcId="{6B68EE91-67A3-4C2E-AFA7-15C7B1136409}" destId="{EBF58A7D-64AC-4660-81B1-05C6CF411313}" srcOrd="1" destOrd="0" presId="urn:microsoft.com/office/officeart/2005/8/layout/pyramid1"/>
    <dgm:cxn modelId="{131C1F5C-3079-4B83-AA3E-BA83FD4478EF}" type="presOf" srcId="{7884FF37-DD28-4104-AFE0-9058FB87ED02}" destId="{A74EF76D-ED6A-426B-9296-C4DBE243C74A}" srcOrd="1" destOrd="0" presId="urn:microsoft.com/office/officeart/2005/8/layout/pyramid1"/>
    <dgm:cxn modelId="{51BCA2D4-788E-493B-9E42-13C01D7E8079}" type="presOf" srcId="{0B81AFC2-A897-4F76-9FFF-6413AD10156F}" destId="{4FAF9EEC-ED11-40D4-9E79-13F469C21799}" srcOrd="1" destOrd="0" presId="urn:microsoft.com/office/officeart/2005/8/layout/pyramid1"/>
    <dgm:cxn modelId="{DCF52AD6-8E86-466E-9CA4-DAFC5F063C55}" type="presOf" srcId="{F7645F30-E443-4ACB-9C62-8A32606B7AC0}" destId="{9521B02F-DE59-45D8-B927-29BE03A84835}" srcOrd="0" destOrd="0" presId="urn:microsoft.com/office/officeart/2005/8/layout/pyramid1"/>
    <dgm:cxn modelId="{D3D7DCC0-9C63-4C1B-8624-DAE7A1DDBC83}" type="presOf" srcId="{7884FF37-DD28-4104-AFE0-9058FB87ED02}" destId="{A8ECF433-DF86-4C17-9C63-376EE5A2C24D}" srcOrd="0" destOrd="0" presId="urn:microsoft.com/office/officeart/2005/8/layout/pyramid1"/>
    <dgm:cxn modelId="{3D5DCC32-315A-4B51-BB0E-376A3A4B65B3}" type="presOf" srcId="{E3B0FE78-F1E1-4FE4-9912-E0D2E1050428}" destId="{190BA6A0-A29C-4A6F-9915-5C2FDD6DF791}" srcOrd="0" destOrd="0" presId="urn:microsoft.com/office/officeart/2005/8/layout/pyramid1"/>
    <dgm:cxn modelId="{66DBFC27-E73F-497A-A00C-9311ADA9CA54}" type="presParOf" srcId="{190BA6A0-A29C-4A6F-9915-5C2FDD6DF791}" destId="{864BB946-883D-46B9-8DAC-292636C6811F}" srcOrd="0" destOrd="0" presId="urn:microsoft.com/office/officeart/2005/8/layout/pyramid1"/>
    <dgm:cxn modelId="{2923CBA5-8551-4EC7-89DD-B5E86A687B52}" type="presParOf" srcId="{864BB946-883D-46B9-8DAC-292636C6811F}" destId="{F8ECD609-0E1F-478D-A9AE-5DA601FF07F5}" srcOrd="0" destOrd="0" presId="urn:microsoft.com/office/officeart/2005/8/layout/pyramid1"/>
    <dgm:cxn modelId="{B7C266DB-8524-4694-82EB-D8A3E5D6ED87}" type="presParOf" srcId="{864BB946-883D-46B9-8DAC-292636C6811F}" destId="{4FAF9EEC-ED11-40D4-9E79-13F469C21799}" srcOrd="1" destOrd="0" presId="urn:microsoft.com/office/officeart/2005/8/layout/pyramid1"/>
    <dgm:cxn modelId="{DA39E902-C208-4228-8611-9B49714FEB34}" type="presParOf" srcId="{190BA6A0-A29C-4A6F-9915-5C2FDD6DF791}" destId="{73C3DEE5-6589-4092-BC4B-A84A2E26276C}" srcOrd="1" destOrd="0" presId="urn:microsoft.com/office/officeart/2005/8/layout/pyramid1"/>
    <dgm:cxn modelId="{4AAE838B-23F6-4662-9CE2-69B56C6DA23D}" type="presParOf" srcId="{73C3DEE5-6589-4092-BC4B-A84A2E26276C}" destId="{1CDECBFD-2916-48C9-A7E2-D87120AFB62F}" srcOrd="0" destOrd="0" presId="urn:microsoft.com/office/officeart/2005/8/layout/pyramid1"/>
    <dgm:cxn modelId="{D81B34E5-1A56-4738-A1C5-0A28081AAF85}" type="presParOf" srcId="{73C3DEE5-6589-4092-BC4B-A84A2E26276C}" destId="{EBF58A7D-64AC-4660-81B1-05C6CF411313}" srcOrd="1" destOrd="0" presId="urn:microsoft.com/office/officeart/2005/8/layout/pyramid1"/>
    <dgm:cxn modelId="{E9DFD055-05EA-49C1-9622-3198555BC1A3}" type="presParOf" srcId="{190BA6A0-A29C-4A6F-9915-5C2FDD6DF791}" destId="{B5AF0680-0B13-4F13-8D30-994549D2C7FF}" srcOrd="2" destOrd="0" presId="urn:microsoft.com/office/officeart/2005/8/layout/pyramid1"/>
    <dgm:cxn modelId="{5730034F-DAE1-4F7E-ADC9-48C8CC2C0214}" type="presParOf" srcId="{B5AF0680-0B13-4F13-8D30-994549D2C7FF}" destId="{9521B02F-DE59-45D8-B927-29BE03A84835}" srcOrd="0" destOrd="0" presId="urn:microsoft.com/office/officeart/2005/8/layout/pyramid1"/>
    <dgm:cxn modelId="{A56841EF-1FB6-44C0-9895-79AEF03626AA}" type="presParOf" srcId="{B5AF0680-0B13-4F13-8D30-994549D2C7FF}" destId="{ED9FF85D-4073-4008-A671-C6A377C48D01}" srcOrd="1" destOrd="0" presId="urn:microsoft.com/office/officeart/2005/8/layout/pyramid1"/>
    <dgm:cxn modelId="{A331FD59-DCC8-4FED-9576-21B910FD2E2D}" type="presParOf" srcId="{190BA6A0-A29C-4A6F-9915-5C2FDD6DF791}" destId="{5FBEFED9-649C-40FA-B41A-72ABC2F64CFE}" srcOrd="3" destOrd="0" presId="urn:microsoft.com/office/officeart/2005/8/layout/pyramid1"/>
    <dgm:cxn modelId="{A477C0A8-5BB2-44CE-85CF-CA31F53C4331}" type="presParOf" srcId="{5FBEFED9-649C-40FA-B41A-72ABC2F64CFE}" destId="{A8ECF433-DF86-4C17-9C63-376EE5A2C24D}" srcOrd="0" destOrd="0" presId="urn:microsoft.com/office/officeart/2005/8/layout/pyramid1"/>
    <dgm:cxn modelId="{6F5C634D-ED43-4BEA-AD51-A778871FE82E}" type="presParOf" srcId="{5FBEFED9-649C-40FA-B41A-72ABC2F64CFE}" destId="{A74EF76D-ED6A-426B-9296-C4DBE243C74A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ECD609-0E1F-478D-A9AE-5DA601FF07F5}">
      <dsp:nvSpPr>
        <dsp:cNvPr id="0" name=""/>
        <dsp:cNvSpPr/>
      </dsp:nvSpPr>
      <dsp:spPr>
        <a:xfrm>
          <a:off x="2821112" y="0"/>
          <a:ext cx="1880741" cy="1077954"/>
        </a:xfrm>
        <a:prstGeom prst="trapezoid">
          <a:avLst>
            <a:gd name="adj" fmla="val 8723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b" anchorCtr="0">
          <a:noAutofit/>
        </a:bodyPr>
        <a:lstStyle/>
        <a:p>
          <a:pPr lvl="0" algn="ctr" defTabSz="889000">
            <a:lnSpc>
              <a:spcPct val="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baseline="0"/>
            <a:t>SYSTEM</a:t>
          </a:r>
          <a:endParaRPr lang="en-US" sz="2000" b="1" i="0" kern="1200" baseline="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baseline="0" dirty="0"/>
            <a:t>CONTROL</a:t>
          </a:r>
        </a:p>
      </dsp:txBody>
      <dsp:txXfrm>
        <a:off x="2821112" y="0"/>
        <a:ext cx="1880741" cy="1077954"/>
      </dsp:txXfrm>
    </dsp:sp>
    <dsp:sp modelId="{1CDECBFD-2916-48C9-A7E2-D87120AFB62F}">
      <dsp:nvSpPr>
        <dsp:cNvPr id="0" name=""/>
        <dsp:cNvSpPr/>
      </dsp:nvSpPr>
      <dsp:spPr>
        <a:xfrm>
          <a:off x="1880741" y="1077954"/>
          <a:ext cx="3761483" cy="1077954"/>
        </a:xfrm>
        <a:prstGeom prst="trapezoid">
          <a:avLst>
            <a:gd name="adj" fmla="val 87237"/>
          </a:avLst>
        </a:prstGeom>
        <a:solidFill>
          <a:schemeClr val="accent3">
            <a:hueOff val="0"/>
            <a:satOff val="0"/>
            <a:lumOff val="-3333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baseline="0" dirty="0"/>
            <a:t>LOCAL CONTROL</a:t>
          </a:r>
        </a:p>
      </dsp:txBody>
      <dsp:txXfrm>
        <a:off x="2539001" y="1077954"/>
        <a:ext cx="2444963" cy="1077954"/>
      </dsp:txXfrm>
    </dsp:sp>
    <dsp:sp modelId="{9521B02F-DE59-45D8-B927-29BE03A84835}">
      <dsp:nvSpPr>
        <dsp:cNvPr id="0" name=""/>
        <dsp:cNvSpPr/>
      </dsp:nvSpPr>
      <dsp:spPr>
        <a:xfrm>
          <a:off x="940370" y="2155908"/>
          <a:ext cx="5642224" cy="1077954"/>
        </a:xfrm>
        <a:prstGeom prst="trapezoid">
          <a:avLst>
            <a:gd name="adj" fmla="val 87237"/>
          </a:avLst>
        </a:prstGeom>
        <a:solidFill>
          <a:schemeClr val="accent3">
            <a:hueOff val="0"/>
            <a:satOff val="0"/>
            <a:lumOff val="-6666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DETECTION</a:t>
          </a:r>
        </a:p>
      </dsp:txBody>
      <dsp:txXfrm>
        <a:off x="1927760" y="2155908"/>
        <a:ext cx="3667445" cy="1077954"/>
      </dsp:txXfrm>
    </dsp:sp>
    <dsp:sp modelId="{A8ECF433-DF86-4C17-9C63-376EE5A2C24D}">
      <dsp:nvSpPr>
        <dsp:cNvPr id="0" name=""/>
        <dsp:cNvSpPr/>
      </dsp:nvSpPr>
      <dsp:spPr>
        <a:xfrm>
          <a:off x="0" y="3233862"/>
          <a:ext cx="7522966" cy="1077954"/>
        </a:xfrm>
        <a:prstGeom prst="trapezoid">
          <a:avLst>
            <a:gd name="adj" fmla="val 87237"/>
          </a:avLst>
        </a:prstGeom>
        <a:solidFill>
          <a:schemeClr val="accent3">
            <a:hueOff val="0"/>
            <a:satOff val="0"/>
            <a:lumOff val="-10000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bg1"/>
              </a:solidFill>
            </a:rPr>
            <a:t>COMMUNICATION</a:t>
          </a:r>
        </a:p>
      </dsp:txBody>
      <dsp:txXfrm>
        <a:off x="1316519" y="3233862"/>
        <a:ext cx="4889927" cy="10779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926" cy="48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427" tIns="48713" rIns="97427" bIns="48713" numCol="1" anchor="t" anchorCtr="0" compatLnSpc="1">
            <a:prstTxWarp prst="textNoShape">
              <a:avLst/>
            </a:prstTxWarp>
          </a:bodyPr>
          <a:lstStyle>
            <a:lvl1pPr algn="l" defTabSz="974356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0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275" y="0"/>
            <a:ext cx="3168925" cy="48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427" tIns="48713" rIns="97427" bIns="48713" numCol="1" anchor="t" anchorCtr="0" compatLnSpc="1">
            <a:prstTxWarp prst="textNoShape">
              <a:avLst/>
            </a:prstTxWarp>
          </a:bodyPr>
          <a:lstStyle>
            <a:lvl1pPr algn="r" defTabSz="974356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0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814"/>
            <a:ext cx="3168926" cy="48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427" tIns="48713" rIns="97427" bIns="48713" numCol="1" anchor="b" anchorCtr="0" compatLnSpc="1">
            <a:prstTxWarp prst="textNoShape">
              <a:avLst/>
            </a:prstTxWarp>
          </a:bodyPr>
          <a:lstStyle>
            <a:lvl1pPr algn="l" defTabSz="974356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0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275" y="9120814"/>
            <a:ext cx="3168925" cy="48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427" tIns="48713" rIns="97427" bIns="48713" numCol="1" anchor="b" anchorCtr="0" compatLnSpc="1">
            <a:prstTxWarp prst="textNoShape">
              <a:avLst/>
            </a:prstTxWarp>
          </a:bodyPr>
          <a:lstStyle>
            <a:lvl1pPr algn="r" defTabSz="974356">
              <a:defRPr sz="1300" smtClean="0"/>
            </a:lvl1pPr>
          </a:lstStyle>
          <a:p>
            <a:pPr>
              <a:defRPr/>
            </a:pPr>
            <a:fld id="{0DE6D55E-6FD1-4764-B335-0BD9C8C34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86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926" cy="48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427" tIns="48713" rIns="97427" bIns="48713" numCol="1" anchor="t" anchorCtr="0" compatLnSpc="1">
            <a:prstTxWarp prst="textNoShape">
              <a:avLst/>
            </a:prstTxWarp>
          </a:bodyPr>
          <a:lstStyle>
            <a:lvl1pPr algn="l" defTabSz="974356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275" y="0"/>
            <a:ext cx="3168925" cy="48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427" tIns="48713" rIns="97427" bIns="48713" numCol="1" anchor="t" anchorCtr="0" compatLnSpc="1">
            <a:prstTxWarp prst="textNoShape">
              <a:avLst/>
            </a:prstTxWarp>
          </a:bodyPr>
          <a:lstStyle>
            <a:lvl1pPr algn="r" defTabSz="974356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6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692" y="4561227"/>
            <a:ext cx="5363818" cy="432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427" tIns="48713" rIns="97427" bIns="48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6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814"/>
            <a:ext cx="3168926" cy="48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427" tIns="48713" rIns="97427" bIns="48713" numCol="1" anchor="b" anchorCtr="0" compatLnSpc="1">
            <a:prstTxWarp prst="textNoShape">
              <a:avLst/>
            </a:prstTxWarp>
          </a:bodyPr>
          <a:lstStyle>
            <a:lvl1pPr algn="l" defTabSz="974356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6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275" y="9120814"/>
            <a:ext cx="3168925" cy="48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427" tIns="48713" rIns="97427" bIns="48713" numCol="1" anchor="b" anchorCtr="0" compatLnSpc="1">
            <a:prstTxWarp prst="textNoShape">
              <a:avLst/>
            </a:prstTxWarp>
          </a:bodyPr>
          <a:lstStyle>
            <a:lvl1pPr algn="r" defTabSz="974356">
              <a:defRPr sz="1300" smtClean="0"/>
            </a:lvl1pPr>
          </a:lstStyle>
          <a:p>
            <a:pPr>
              <a:defRPr/>
            </a:pPr>
            <a:fld id="{3F2283C9-D2B0-4BD5-8BC7-C55C63CA4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414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81985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87011" y="1417834"/>
            <a:ext cx="7448765" cy="485431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366462" y="595901"/>
            <a:ext cx="7459037" cy="8217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>
              <a:defRPr sz="2800" b="1" cap="small" baseline="0">
                <a:latin typeface="Cambr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58FBF-459D-448E-864F-170551D7B5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985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175" y="472611"/>
            <a:ext cx="1851025" cy="549339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eaVert"/>
          <a:lstStyle>
            <a:lvl1pPr>
              <a:defRPr sz="2800" b="1" cap="small" baseline="0">
                <a:latin typeface="Cambr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12925" y="506413"/>
            <a:ext cx="5403850" cy="5500687"/>
          </a:xfrm>
          <a:solidFill>
            <a:schemeClr val="bg1"/>
          </a:solidFill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9B52D-CF6C-4246-B207-3A491B9431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376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387011" y="1520574"/>
            <a:ext cx="3749040" cy="4486525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74264" y="1510300"/>
            <a:ext cx="3749040" cy="44897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66462" y="595901"/>
            <a:ext cx="7459037" cy="8217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>
              <a:defRPr sz="2800" b="1" cap="small" baseline="0">
                <a:latin typeface="Cambr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AC118-AF0E-4410-A2F3-B78DE80C49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332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82998" y="1510301"/>
            <a:ext cx="3749040" cy="44897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2894" y="1530849"/>
            <a:ext cx="3749040" cy="44897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366462" y="595901"/>
            <a:ext cx="7459037" cy="8217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>
              <a:defRPr sz="2800" b="1" cap="small" baseline="0">
                <a:latin typeface="Cambr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817FE-1487-48C8-A93B-BA825BC7B7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62450" y="1438382"/>
            <a:ext cx="3749040" cy="44897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02346" y="1448657"/>
            <a:ext cx="3749040" cy="2024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02345" y="3476894"/>
            <a:ext cx="3749040" cy="24688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366462" y="595901"/>
            <a:ext cx="7459037" cy="8217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>
              <a:defRPr sz="2800" b="1" cap="small" baseline="0">
                <a:latin typeface="Cambr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4B8D4-F0EA-4CE9-8441-A07FF003E0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716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6738" y="1417834"/>
            <a:ext cx="7459038" cy="48543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366462" y="595901"/>
            <a:ext cx="7459037" cy="8217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>
              <a:defRPr sz="2800" b="1" cap="small" baseline="0">
                <a:latin typeface="Cambr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43AD4-1ECF-4906-B11D-08155A154B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388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3447" y="4406900"/>
            <a:ext cx="7241266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3721" y="2906713"/>
            <a:ext cx="723099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A1B28-5FDA-4A19-960A-0646F9EE88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22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93272" y="1500028"/>
            <a:ext cx="3749040" cy="44865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05086" y="1520576"/>
            <a:ext cx="3749040" cy="44557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66462" y="595901"/>
            <a:ext cx="7459037" cy="8217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>
              <a:defRPr sz="2800" b="1" cap="small" baseline="0">
                <a:latin typeface="Cambr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 smtClean="0">
                <a:solidFill>
                  <a:schemeClr val="tx1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fld id="{2D7B2F4D-3CF9-493C-AFAA-0B7D231A5A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761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462" y="595901"/>
            <a:ext cx="7459037" cy="8217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>
              <a:defRPr sz="2800" b="1" cap="small" baseline="0">
                <a:latin typeface="Cambr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6188" y="1535113"/>
            <a:ext cx="3657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5914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5145639" y="1512853"/>
            <a:ext cx="3657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155914" y="215261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EAD38-F470-40C3-9D32-C807791E45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017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66462" y="595901"/>
            <a:ext cx="7459037" cy="8217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>
              <a:defRPr sz="2800" b="1" cap="small" baseline="0">
                <a:latin typeface="Cambr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22E1A-4CD0-46BE-9F48-64BFC6BA13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239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00C5A-85AF-4BA3-83A8-B35C53D4BC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46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358" y="499082"/>
            <a:ext cx="3008313" cy="11620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algn="l">
              <a:defRPr sz="2400" b="1" cap="small" baseline="0">
                <a:latin typeface="Cambr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4741" y="1253447"/>
            <a:ext cx="4361379" cy="487271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97631" y="1726058"/>
            <a:ext cx="3008313" cy="44103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11548-AC0C-42FC-90C3-3ADE98C419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289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 txBox="1">
            <a:spLocks noChangeArrowheads="1"/>
          </p:cNvSpPr>
          <p:nvPr userDrawn="1"/>
        </p:nvSpPr>
        <p:spPr>
          <a:xfrm>
            <a:off x="8102600" y="6324600"/>
            <a:ext cx="584200" cy="3968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EE7FBB9-3803-4053-8CEB-68B0A111FAF5}" type="slidenum">
              <a:rPr lang="en-US" smtClean="0"/>
              <a:pPr>
                <a:defRPr/>
              </a:pPr>
              <a:t>‹#›</a:t>
            </a:fld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73995"/>
            <a:ext cx="5486400" cy="343303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5359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8313" y="1182688"/>
            <a:ext cx="7405687" cy="508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1" name="Line 16"/>
          <p:cNvSpPr>
            <a:spLocks noChangeShapeType="1"/>
          </p:cNvSpPr>
          <p:nvPr/>
        </p:nvSpPr>
        <p:spPr bwMode="auto">
          <a:xfrm flipH="1">
            <a:off x="1803400" y="503238"/>
            <a:ext cx="0" cy="4492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Line 17"/>
          <p:cNvSpPr>
            <a:spLocks noChangeShapeType="1"/>
          </p:cNvSpPr>
          <p:nvPr/>
        </p:nvSpPr>
        <p:spPr bwMode="auto">
          <a:xfrm flipV="1">
            <a:off x="1790700" y="495300"/>
            <a:ext cx="73533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02600" y="6324600"/>
            <a:ext cx="584200" cy="39687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schemeClr val="tx1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fld id="{3C29719F-C718-465E-A36B-9D754864E0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61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Rectangle 28"/>
          <p:cNvSpPr>
            <a:spLocks noChangeArrowheads="1"/>
          </p:cNvSpPr>
          <p:nvPr/>
        </p:nvSpPr>
        <p:spPr bwMode="auto">
          <a:xfrm>
            <a:off x="0" y="927100"/>
            <a:ext cx="9144000" cy="255588"/>
          </a:xfrm>
          <a:prstGeom prst="rect">
            <a:avLst/>
          </a:prstGeom>
          <a:solidFill>
            <a:srgbClr val="31A54D"/>
          </a:solidFill>
          <a:ln w="9525">
            <a:solidFill>
              <a:srgbClr val="31A54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63" name="Picture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88900"/>
            <a:ext cx="17970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22" b="32150"/>
          <a:stretch>
            <a:fillRect/>
          </a:stretch>
        </p:blipFill>
        <p:spPr bwMode="auto">
          <a:xfrm>
            <a:off x="173038" y="5921375"/>
            <a:ext cx="9779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71" r:id="rId2"/>
    <p:sldLayoutId id="2147483672" r:id="rId3"/>
    <p:sldLayoutId id="2147483683" r:id="rId4"/>
    <p:sldLayoutId id="2147483673" r:id="rId5"/>
    <p:sldLayoutId id="2147483674" r:id="rId6"/>
    <p:sldLayoutId id="2147483675" r:id="rId7"/>
    <p:sldLayoutId id="2147483676" r:id="rId8"/>
    <p:sldLayoutId id="2147483684" r:id="rId9"/>
    <p:sldLayoutId id="2147483677" r:id="rId10"/>
    <p:sldLayoutId id="2147483678" r:id="rId11"/>
    <p:sldLayoutId id="2147483679" r:id="rId12"/>
    <p:sldLayoutId id="2147483680" r:id="rId13"/>
    <p:sldLayoutId id="2147483681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Eterna" pitchFamily="2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Eterna" pitchFamily="2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Eterna" pitchFamily="2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Eterna" pitchFamily="2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Eterna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Eterna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Eterna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Eterna" pitchFamily="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262626"/>
          </a:solidFill>
          <a:latin typeface="Cambria" pitchFamily="18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262626"/>
          </a:solidFill>
          <a:latin typeface="Cambria" pitchFamily="18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262626"/>
          </a:solidFill>
          <a:latin typeface="Cambria" pitchFamily="18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262626"/>
          </a:solidFill>
          <a:latin typeface="Cambria" pitchFamily="18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62626"/>
          </a:solidFill>
          <a:latin typeface="Cambria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969696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969696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969696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96969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hyperlink" Target="../Documents/Project%20Info/2016/Louisiana/07-%20July%202016/Sulphur%20Corridor/Breaux%20-%20Sulphur%20Adaptive%20Corridor%20Pod%20Design%20(Updated).pptx" TargetMode="External"/><Relationship Id="rId4" Type="http://schemas.openxmlformats.org/officeDocument/2006/relationships/hyperlink" Target="../Documents/Product%20Literature/Pod/Access%20Point%20Radio%20Numerical%20Values.docx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ChrisJannace@trafficware.com" TargetMode="Externa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4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1778000" y="1182976"/>
            <a:ext cx="7366000" cy="2500802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/>
            </a:r>
            <a:br>
              <a:rPr lang="en-US" sz="3600" b="1" dirty="0" smtClean="0"/>
            </a:br>
            <a:endParaRPr lang="en-US" sz="4800" b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2840995" y="4123790"/>
            <a:ext cx="24888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</a:rPr>
              <a:t>The Pod</a:t>
            </a:r>
            <a:endParaRPr lang="en-US" sz="4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5297873"/>
            <a:ext cx="9144000" cy="15652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9pPr>
          </a:lstStyle>
          <a:p>
            <a:r>
              <a:rPr lang="en-US" sz="1800" kern="0" smtClean="0"/>
              <a:t>Bill Ische, Business Development Manager</a:t>
            </a:r>
            <a:br>
              <a:rPr lang="en-US" sz="1800" kern="0" smtClean="0"/>
            </a:br>
            <a:r>
              <a:rPr lang="en-US" sz="1800" kern="0" smtClean="0"/>
              <a:t>Chris Jannace, Detection Specialist</a:t>
            </a:r>
            <a:br>
              <a:rPr lang="en-US" sz="1800" kern="0" smtClean="0"/>
            </a:br>
            <a:r>
              <a:rPr lang="en-US" sz="1800" kern="0" smtClean="0"/>
              <a:t>03 September 2015</a:t>
            </a:r>
            <a:endParaRPr lang="en-US" sz="1800" kern="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259457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</a:rPr>
              <a:t>The Trafficware </a:t>
            </a:r>
            <a:r>
              <a:rPr lang="en-US" sz="4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Pod</a:t>
            </a:r>
            <a:endParaRPr lang="en-US" sz="48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en-US" sz="2800" b="1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As 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a Means of Collecting Purdue High Resolution Data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80211" y="1391115"/>
            <a:ext cx="9296399" cy="990600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296" y="5918384"/>
            <a:ext cx="4943866" cy="87782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750" y="1431086"/>
            <a:ext cx="8992412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5400" b="1" i="1" dirty="0" smtClean="0">
                <a:solidFill>
                  <a:schemeClr val="bg1"/>
                </a:solidFill>
                <a:latin typeface="Myriad Pro" pitchFamily="34" charset="0"/>
              </a:rPr>
              <a:t>The Pod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181" y="74038"/>
            <a:ext cx="4234721" cy="904113"/>
          </a:xfrm>
          <a:prstGeom prst="rect">
            <a:avLst/>
          </a:prstGeom>
        </p:spPr>
      </p:pic>
      <p:pic>
        <p:nvPicPr>
          <p:cNvPr id="16" name="Picture 15" descr="The Pod IMG_948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311017"/>
            <a:ext cx="3818021" cy="254698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275309" y="2815243"/>
            <a:ext cx="6585357" cy="1104572"/>
          </a:xfrm>
          <a:prstGeom prst="rect">
            <a:avLst/>
          </a:prstGeom>
          <a:solidFill>
            <a:srgbClr val="00B050">
              <a:alpha val="50000"/>
            </a:srgbClr>
          </a:solidFill>
          <a:ln w="12700">
            <a:noFill/>
          </a:ln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kern="0" cap="small" dirty="0" smtClean="0">
                <a:solidFill>
                  <a:schemeClr val="bg1"/>
                </a:solidFill>
                <a:latin typeface="Myriad Pro" pitchFamily="34" charset="0"/>
              </a:rPr>
              <a:t>Engineer Training</a:t>
            </a:r>
            <a:endParaRPr lang="en-US" sz="3200" b="1" kern="0" cap="small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2"/>
    </mc:Choice>
    <mc:Fallback xmlns="">
      <p:transition spd="slow" advTm="473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3"/>
          <a:stretch/>
        </p:blipFill>
        <p:spPr>
          <a:xfrm>
            <a:off x="0" y="0"/>
            <a:ext cx="9144000" cy="9395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0745"/>
            <a:ext cx="3505200" cy="622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301926" y="772070"/>
            <a:ext cx="8523574" cy="8217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cap="small" baseline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9pPr>
          </a:lstStyle>
          <a:p>
            <a:r>
              <a:rPr lang="en-US" kern="0" dirty="0" smtClean="0"/>
              <a:t>TSI Review &amp; Planning Considerations</a:t>
            </a:r>
            <a:endParaRPr lang="en-US" kern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85" y="1724825"/>
            <a:ext cx="6996700" cy="456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73535" y="6422591"/>
            <a:ext cx="4044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*** Go to Google Earth to review ranges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41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2"/>
    </mc:Choice>
    <mc:Fallback xmlns="">
      <p:transition spd="slow" advTm="400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3"/>
          <a:stretch/>
        </p:blipFill>
        <p:spPr>
          <a:xfrm>
            <a:off x="0" y="0"/>
            <a:ext cx="9144000" cy="9395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0745"/>
            <a:ext cx="3505200" cy="622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301926" y="772070"/>
            <a:ext cx="8523574" cy="8217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cap="small" baseline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9pPr>
          </a:lstStyle>
          <a:p>
            <a:r>
              <a:rPr lang="en-US" kern="0" dirty="0" smtClean="0"/>
              <a:t>TSI Review &amp; Planning Considerations</a:t>
            </a:r>
            <a:endParaRPr lang="en-US" kern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69744" y="1748082"/>
            <a:ext cx="5322627" cy="496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800" y="1748082"/>
            <a:ext cx="5363571" cy="49614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759" y="4058887"/>
            <a:ext cx="416918" cy="4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6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2"/>
    </mc:Choice>
    <mc:Fallback xmlns="">
      <p:transition spd="slow" advTm="400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3"/>
          <a:stretch/>
        </p:blipFill>
        <p:spPr>
          <a:xfrm>
            <a:off x="0" y="0"/>
            <a:ext cx="9144000" cy="9395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0745"/>
            <a:ext cx="3505200" cy="622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301926" y="772070"/>
            <a:ext cx="8523574" cy="8217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cap="small" baseline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9pPr>
          </a:lstStyle>
          <a:p>
            <a:r>
              <a:rPr lang="en-US" kern="0" dirty="0" smtClean="0"/>
              <a:t>TSI Review &amp; Planning Considerations</a:t>
            </a:r>
            <a:endParaRPr lang="en-US" kern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4439" y="1783440"/>
            <a:ext cx="6465745" cy="4849372"/>
          </a:xfrm>
          <a:prstGeom prst="rect">
            <a:avLst/>
          </a:prstGeom>
        </p:spPr>
      </p:pic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76200" y="1783215"/>
            <a:ext cx="2093805" cy="2627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262626"/>
                </a:solidFill>
                <a:latin typeface="Cambria" pitchFamily="18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262626"/>
                </a:solidFill>
                <a:latin typeface="Cambria" pitchFamily="18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262626"/>
                </a:solidFill>
                <a:latin typeface="Cambria" pitchFamily="18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262626"/>
                </a:solidFill>
                <a:latin typeface="Cambria" pitchFamily="18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62626"/>
                </a:solidFill>
                <a:latin typeface="Cambria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9pPr>
          </a:lstStyle>
          <a:p>
            <a:r>
              <a:rPr lang="en-US" sz="1800" b="1" dirty="0" smtClean="0"/>
              <a:t>Antennas</a:t>
            </a:r>
          </a:p>
          <a:p>
            <a:endParaRPr lang="en-US" sz="1800" b="1" dirty="0"/>
          </a:p>
          <a:p>
            <a:r>
              <a:rPr lang="en-US" sz="1800" b="1" dirty="0" smtClean="0"/>
              <a:t>AP Placement</a:t>
            </a:r>
          </a:p>
          <a:p>
            <a:endParaRPr lang="en-US" sz="1800" b="1" dirty="0"/>
          </a:p>
          <a:p>
            <a:r>
              <a:rPr lang="en-US" sz="1800" b="1" dirty="0" smtClean="0"/>
              <a:t>Which Radio?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00980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2"/>
    </mc:Choice>
    <mc:Fallback xmlns="">
      <p:transition spd="slow" advTm="4002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3"/>
          <a:stretch/>
        </p:blipFill>
        <p:spPr>
          <a:xfrm>
            <a:off x="0" y="0"/>
            <a:ext cx="9144000" cy="9395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0745"/>
            <a:ext cx="3505200" cy="622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301926" y="772070"/>
            <a:ext cx="8523574" cy="8217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cap="small" baseline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9pPr>
          </a:lstStyle>
          <a:p>
            <a:r>
              <a:rPr lang="en-US" kern="0" dirty="0" smtClean="0"/>
              <a:t>TSI Review &amp; Planning Considerations</a:t>
            </a:r>
            <a:endParaRPr lang="en-US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6188" y="1769792"/>
            <a:ext cx="6393412" cy="4835725"/>
          </a:xfrm>
          <a:prstGeom prst="rect">
            <a:avLst/>
          </a:prstGeom>
        </p:spPr>
      </p:pic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76200" y="1783215"/>
            <a:ext cx="2093805" cy="2627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262626"/>
                </a:solidFill>
                <a:latin typeface="Cambria" pitchFamily="18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262626"/>
                </a:solidFill>
                <a:latin typeface="Cambria" pitchFamily="18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262626"/>
                </a:solidFill>
                <a:latin typeface="Cambria" pitchFamily="18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262626"/>
                </a:solidFill>
                <a:latin typeface="Cambria" pitchFamily="18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62626"/>
                </a:solidFill>
                <a:latin typeface="Cambria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9pPr>
          </a:lstStyle>
          <a:p>
            <a:r>
              <a:rPr lang="en-US" sz="1800" b="1" dirty="0" smtClean="0"/>
              <a:t>Antennas</a:t>
            </a:r>
          </a:p>
          <a:p>
            <a:endParaRPr lang="en-US" sz="1800" b="1" dirty="0"/>
          </a:p>
          <a:p>
            <a:r>
              <a:rPr lang="en-US" sz="1800" b="1" dirty="0" smtClean="0"/>
              <a:t>2 APs</a:t>
            </a:r>
          </a:p>
          <a:p>
            <a:pPr lvl="1"/>
            <a:r>
              <a:rPr lang="en-US" sz="1400" b="1" dirty="0" smtClean="0"/>
              <a:t>Wired</a:t>
            </a:r>
          </a:p>
          <a:p>
            <a:pPr lvl="1"/>
            <a:r>
              <a:rPr lang="en-US" sz="1400" b="1" dirty="0" smtClean="0"/>
              <a:t>Wireless</a:t>
            </a:r>
          </a:p>
          <a:p>
            <a:endParaRPr lang="en-US" sz="1800" b="1" dirty="0"/>
          </a:p>
          <a:p>
            <a:r>
              <a:rPr lang="en-US" sz="1800" b="1" dirty="0" smtClean="0"/>
              <a:t>Off Ramp Zone Options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51790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2"/>
    </mc:Choice>
    <mc:Fallback xmlns="">
      <p:transition spd="slow" advTm="400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3"/>
          <a:stretch/>
        </p:blipFill>
        <p:spPr>
          <a:xfrm>
            <a:off x="0" y="0"/>
            <a:ext cx="9144000" cy="9395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0745"/>
            <a:ext cx="3505200" cy="622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301926" y="772070"/>
            <a:ext cx="8523574" cy="8217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cap="small" baseline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9pPr>
          </a:lstStyle>
          <a:p>
            <a:r>
              <a:rPr lang="en-US" kern="0" dirty="0" smtClean="0"/>
              <a:t>TSI Review &amp; Planning Considerations		   Ex. 2</a:t>
            </a:r>
            <a:endParaRPr lang="en-US" kern="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t="19181" r="57470" b="30818"/>
          <a:stretch/>
        </p:blipFill>
        <p:spPr bwMode="auto">
          <a:xfrm>
            <a:off x="3581401" y="1734205"/>
            <a:ext cx="5244100" cy="498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301926" y="2685740"/>
            <a:ext cx="3134957" cy="2627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262626"/>
                </a:solidFill>
                <a:latin typeface="Cambria" pitchFamily="18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262626"/>
                </a:solidFill>
                <a:latin typeface="Cambria" pitchFamily="18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262626"/>
                </a:solidFill>
                <a:latin typeface="Cambria" pitchFamily="18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262626"/>
                </a:solidFill>
                <a:latin typeface="Cambria" pitchFamily="18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62626"/>
                </a:solidFill>
                <a:latin typeface="Cambria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9pPr>
          </a:lstStyle>
          <a:p>
            <a:r>
              <a:rPr lang="en-US" sz="2400" dirty="0" smtClean="0"/>
              <a:t>Up to 30 high-volume Pods per Radio</a:t>
            </a:r>
          </a:p>
          <a:p>
            <a:endParaRPr lang="en-US" sz="2400" dirty="0"/>
          </a:p>
          <a:p>
            <a:r>
              <a:rPr lang="en-US" sz="2400" dirty="0" smtClean="0"/>
              <a:t>Add Omni or Panel Antenna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6236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2"/>
    </mc:Choice>
    <mc:Fallback xmlns="">
      <p:transition spd="slow" advTm="400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3"/>
          <a:stretch/>
        </p:blipFill>
        <p:spPr>
          <a:xfrm>
            <a:off x="0" y="0"/>
            <a:ext cx="9144000" cy="9395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0745"/>
            <a:ext cx="3505200" cy="622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301926" y="763681"/>
            <a:ext cx="8523574" cy="821736"/>
          </a:xfrm>
        </p:spPr>
        <p:txBody>
          <a:bodyPr/>
          <a:lstStyle/>
          <a:p>
            <a:r>
              <a:rPr lang="en-US" dirty="0" smtClean="0"/>
              <a:t>Software Programming		  Computer Set-up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4" t="26508" r="35779" b="23922"/>
          <a:stretch/>
        </p:blipFill>
        <p:spPr bwMode="auto">
          <a:xfrm>
            <a:off x="1419367" y="1968621"/>
            <a:ext cx="7389220" cy="444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53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4"/>
    </mc:Choice>
    <mc:Fallback xmlns="">
      <p:transition spd="slow" advTm="4344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3"/>
          <a:stretch/>
        </p:blipFill>
        <p:spPr>
          <a:xfrm>
            <a:off x="0" y="0"/>
            <a:ext cx="9144000" cy="9395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0745"/>
            <a:ext cx="3505200" cy="622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301926" y="763681"/>
            <a:ext cx="8523574" cy="821736"/>
          </a:xfrm>
        </p:spPr>
        <p:txBody>
          <a:bodyPr/>
          <a:lstStyle/>
          <a:p>
            <a:r>
              <a:rPr lang="en-US" dirty="0" smtClean="0"/>
              <a:t>Software Programming</a:t>
            </a:r>
            <a:r>
              <a:rPr lang="en-US" dirty="0"/>
              <a:t>	</a:t>
            </a:r>
            <a:r>
              <a:rPr lang="en-US" dirty="0" smtClean="0"/>
              <a:t>		  Set-up Tips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075" y="1739691"/>
            <a:ext cx="6545218" cy="496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4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4"/>
    </mc:Choice>
    <mc:Fallback xmlns="">
      <p:transition spd="slow" advTm="434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3"/>
          <a:stretch/>
        </p:blipFill>
        <p:spPr>
          <a:xfrm>
            <a:off x="0" y="0"/>
            <a:ext cx="9144000" cy="9395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0745"/>
            <a:ext cx="3505200" cy="622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301926" y="763681"/>
            <a:ext cx="8523574" cy="821736"/>
          </a:xfrm>
        </p:spPr>
        <p:txBody>
          <a:bodyPr/>
          <a:lstStyle/>
          <a:p>
            <a:r>
              <a:rPr lang="en-US" dirty="0" smtClean="0"/>
              <a:t>Corridor Considerations	      </a:t>
            </a:r>
            <a:r>
              <a:rPr lang="en-US" dirty="0" err="1" smtClean="0"/>
              <a:t>NetID</a:t>
            </a:r>
            <a:r>
              <a:rPr lang="en-US" dirty="0" smtClean="0"/>
              <a:t> / Access Point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92276" y="1730066"/>
            <a:ext cx="8510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hlinkClick r:id="rId4" action="ppaction://hlinkfile"/>
              </a:rPr>
              <a:t>Explanation of </a:t>
            </a:r>
            <a:r>
              <a:rPr lang="en-US" sz="2000" b="1" dirty="0" err="1" smtClean="0">
                <a:hlinkClick r:id="rId4" action="ppaction://hlinkfile"/>
              </a:rPr>
              <a:t>NetID</a:t>
            </a:r>
            <a:r>
              <a:rPr lang="en-US" sz="2000" b="1" dirty="0" smtClean="0">
                <a:hlinkClick r:id="rId4" action="ppaction://hlinkfile"/>
              </a:rPr>
              <a:t> effects on Access Point Radios</a:t>
            </a:r>
            <a:endParaRPr lang="en-US" sz="2000" b="1" dirty="0"/>
          </a:p>
        </p:txBody>
      </p:sp>
      <p:pic>
        <p:nvPicPr>
          <p:cNvPr id="1026" name="Picture 2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5" t="12844" r="6457" b="15087"/>
          <a:stretch/>
        </p:blipFill>
        <p:spPr bwMode="auto">
          <a:xfrm>
            <a:off x="1324312" y="2350980"/>
            <a:ext cx="7551682" cy="411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5-Point Star 30"/>
          <p:cNvSpPr/>
          <p:nvPr/>
        </p:nvSpPr>
        <p:spPr>
          <a:xfrm>
            <a:off x="4318941" y="5891852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5385741" y="5891852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5385741" y="5529902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/>
          <p:nvPr/>
        </p:nvSpPr>
        <p:spPr>
          <a:xfrm>
            <a:off x="5294607" y="4184224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/>
          <p:cNvSpPr/>
          <p:nvPr/>
        </p:nvSpPr>
        <p:spPr>
          <a:xfrm>
            <a:off x="5304132" y="2641174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642916" y="4124883"/>
            <a:ext cx="99865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NetID</a:t>
            </a:r>
            <a:r>
              <a:rPr lang="en-US" b="1" dirty="0" smtClean="0">
                <a:solidFill>
                  <a:srgbClr val="FF0000"/>
                </a:solidFill>
              </a:rPr>
              <a:t>: 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82187" y="6071212"/>
            <a:ext cx="99865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NetID</a:t>
            </a:r>
            <a:r>
              <a:rPr lang="en-US" b="1" dirty="0" smtClean="0">
                <a:solidFill>
                  <a:srgbClr val="FF0000"/>
                </a:solidFill>
              </a:rPr>
              <a:t>: 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681016" y="6054335"/>
            <a:ext cx="99865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NetID</a:t>
            </a:r>
            <a:r>
              <a:rPr lang="en-US" b="1" dirty="0" smtClean="0">
                <a:solidFill>
                  <a:srgbClr val="FF0000"/>
                </a:solidFill>
              </a:rPr>
              <a:t>: 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81016" y="5354329"/>
            <a:ext cx="99865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NetID</a:t>
            </a:r>
            <a:r>
              <a:rPr lang="en-US" b="1" dirty="0" smtClean="0">
                <a:solidFill>
                  <a:srgbClr val="FF0000"/>
                </a:solidFill>
              </a:rPr>
              <a:t>: 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81016" y="2586197"/>
            <a:ext cx="99865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NetID</a:t>
            </a:r>
            <a:r>
              <a:rPr lang="en-US" b="1" dirty="0" smtClean="0">
                <a:solidFill>
                  <a:srgbClr val="FF0000"/>
                </a:solidFill>
              </a:rPr>
              <a:t>: 5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36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4"/>
    </mc:Choice>
    <mc:Fallback xmlns="">
      <p:transition spd="slow" advTm="434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28600" indent="-228600" eaLnBrk="1" hangingPunct="1">
              <a:buSzPct val="70000"/>
            </a:pPr>
            <a:endParaRPr lang="en-US" sz="2800" dirty="0" smtClean="0"/>
          </a:p>
          <a:p>
            <a:pPr marL="228600" indent="-228600" eaLnBrk="1" hangingPunct="1">
              <a:buSzPct val="70000"/>
              <a:buFontTx/>
              <a:buNone/>
            </a:pPr>
            <a:endParaRPr lang="en-US" sz="2800" dirty="0" smtClean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1282890" y="1933909"/>
            <a:ext cx="6946711" cy="461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262626"/>
                </a:solidFill>
                <a:latin typeface="Cambria" pitchFamily="18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262626"/>
                </a:solidFill>
                <a:latin typeface="Cambria" pitchFamily="18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262626"/>
                </a:solidFill>
                <a:latin typeface="Cambria" pitchFamily="18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262626"/>
                </a:solidFill>
                <a:latin typeface="Cambria" pitchFamily="18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62626"/>
                </a:solidFill>
                <a:latin typeface="Cambria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9pPr>
          </a:lstStyle>
          <a:p>
            <a:r>
              <a:rPr lang="en-US" sz="2400" dirty="0" smtClean="0"/>
              <a:t>Reload </a:t>
            </a:r>
            <a:r>
              <a:rPr lang="en-US" sz="2400" dirty="0" err="1" smtClean="0"/>
              <a:t>Config</a:t>
            </a:r>
            <a:endParaRPr lang="en-US" sz="2400" dirty="0" smtClean="0"/>
          </a:p>
          <a:p>
            <a:pPr lvl="1"/>
            <a:r>
              <a:rPr lang="en-US" sz="2000" dirty="0" smtClean="0"/>
              <a:t>System Reboot – loss of detection for minute</a:t>
            </a:r>
          </a:p>
          <a:p>
            <a:pPr lvl="1"/>
            <a:r>
              <a:rPr lang="en-US" sz="2000" dirty="0" smtClean="0"/>
              <a:t>15 minute process (+Pod sync) – constant calls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When Required</a:t>
            </a:r>
          </a:p>
          <a:p>
            <a:pPr lvl="1"/>
            <a:r>
              <a:rPr lang="en-US" sz="2000" dirty="0" smtClean="0"/>
              <a:t>Base Station </a:t>
            </a:r>
            <a:r>
              <a:rPr lang="en-US" sz="2000" dirty="0" err="1" smtClean="0"/>
              <a:t>NetID</a:t>
            </a:r>
            <a:r>
              <a:rPr lang="en-US" sz="2000" dirty="0" smtClean="0"/>
              <a:t> change</a:t>
            </a:r>
          </a:p>
          <a:p>
            <a:pPr lvl="1"/>
            <a:r>
              <a:rPr lang="en-US" sz="2000" dirty="0" smtClean="0"/>
              <a:t>Access Point replacement</a:t>
            </a:r>
          </a:p>
          <a:p>
            <a:pPr lvl="1"/>
            <a:r>
              <a:rPr lang="en-US" sz="2000" dirty="0" smtClean="0"/>
              <a:t>Access Point Communication change</a:t>
            </a:r>
          </a:p>
          <a:p>
            <a:pPr lvl="1"/>
            <a:r>
              <a:rPr lang="en-US" sz="2000" dirty="0" smtClean="0"/>
              <a:t>Pod replacement</a:t>
            </a:r>
          </a:p>
          <a:p>
            <a:pPr lvl="1"/>
            <a:r>
              <a:rPr lang="en-US" sz="2000" dirty="0" smtClean="0"/>
              <a:t>Pod Add / Delete</a:t>
            </a:r>
          </a:p>
          <a:p>
            <a:pPr lvl="1"/>
            <a:r>
              <a:rPr lang="en-US" sz="2000" dirty="0" smtClean="0"/>
              <a:t>Pod Radio change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3"/>
          <a:stretch/>
        </p:blipFill>
        <p:spPr>
          <a:xfrm>
            <a:off x="0" y="0"/>
            <a:ext cx="9144000" cy="9395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0745"/>
            <a:ext cx="3505200" cy="622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301926" y="780459"/>
            <a:ext cx="8523574" cy="821736"/>
          </a:xfrm>
        </p:spPr>
        <p:txBody>
          <a:bodyPr/>
          <a:lstStyle/>
          <a:p>
            <a:r>
              <a:rPr lang="en-US" dirty="0" smtClean="0"/>
              <a:t>Changes – Requirements &amp; Time Considerations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305773"/>
      </p:ext>
    </p:extLst>
  </p:cSld>
  <p:clrMapOvr>
    <a:masterClrMapping/>
  </p:clrMapOvr>
  <p:transition spd="med" advTm="3827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3"/>
          <a:stretch/>
        </p:blipFill>
        <p:spPr>
          <a:xfrm>
            <a:off x="0" y="0"/>
            <a:ext cx="9144000" cy="9395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0745"/>
            <a:ext cx="3505200" cy="622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301926" y="772070"/>
            <a:ext cx="8523574" cy="8217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cap="small" baseline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9pPr>
          </a:lstStyle>
          <a:p>
            <a:r>
              <a:rPr lang="en-US" kern="0" dirty="0" smtClean="0"/>
              <a:t>Intersection Design				      Presence</a:t>
            </a:r>
            <a:endParaRPr lang="en-US" kern="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180" y="1753806"/>
            <a:ext cx="7096836" cy="494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1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2"/>
    </mc:Choice>
    <mc:Fallback xmlns="">
      <p:transition spd="slow" advTm="400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28600" indent="-228600" eaLnBrk="1" hangingPunct="1">
              <a:buSzPct val="70000"/>
            </a:pPr>
            <a:endParaRPr lang="en-US" sz="2800" dirty="0" smtClean="0"/>
          </a:p>
          <a:p>
            <a:pPr marL="228600" indent="-228600" eaLnBrk="1" hangingPunct="1">
              <a:buSzPct val="70000"/>
              <a:buFontTx/>
              <a:buNone/>
            </a:pPr>
            <a:endParaRPr lang="en-US" sz="2800" dirty="0" smtClean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1378426" y="1739779"/>
            <a:ext cx="6946711" cy="504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262626"/>
                </a:solidFill>
                <a:latin typeface="Cambria" pitchFamily="18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262626"/>
                </a:solidFill>
                <a:latin typeface="Cambria" pitchFamily="18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262626"/>
                </a:solidFill>
                <a:latin typeface="Cambria" pitchFamily="18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262626"/>
                </a:solidFill>
                <a:latin typeface="Cambria" pitchFamily="18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62626"/>
                </a:solidFill>
                <a:latin typeface="Cambria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9pPr>
          </a:lstStyle>
          <a:p>
            <a:r>
              <a:rPr lang="en-US" sz="2400" dirty="0" smtClean="0"/>
              <a:t>Components review</a:t>
            </a:r>
          </a:p>
          <a:p>
            <a:r>
              <a:rPr lang="en-US" sz="2400" dirty="0" smtClean="0"/>
              <a:t>Installation Review</a:t>
            </a:r>
            <a:endParaRPr lang="en-US" sz="2400" dirty="0"/>
          </a:p>
          <a:p>
            <a:r>
              <a:rPr lang="en-US" sz="2400" dirty="0" smtClean="0"/>
              <a:t>TSI </a:t>
            </a:r>
            <a:r>
              <a:rPr lang="en-US" sz="2400" dirty="0"/>
              <a:t>review and planning considerations (Pod placement, spacing, antenna ranges</a:t>
            </a:r>
            <a:r>
              <a:rPr lang="en-US" sz="2400" dirty="0" smtClean="0"/>
              <a:t>)</a:t>
            </a:r>
          </a:p>
          <a:p>
            <a:r>
              <a:rPr lang="en-US" sz="2400" dirty="0"/>
              <a:t>Software programming</a:t>
            </a:r>
          </a:p>
          <a:p>
            <a:r>
              <a:rPr lang="en-US" sz="2400" dirty="0" smtClean="0"/>
              <a:t>Intersection Design</a:t>
            </a:r>
          </a:p>
          <a:p>
            <a:pPr lvl="1"/>
            <a:r>
              <a:rPr lang="en-US" sz="2000" dirty="0" smtClean="0"/>
              <a:t>Standard presence detection</a:t>
            </a:r>
          </a:p>
          <a:p>
            <a:pPr lvl="1"/>
            <a:r>
              <a:rPr lang="en-US" sz="2000" dirty="0" smtClean="0"/>
              <a:t>Adaptive requirements</a:t>
            </a:r>
          </a:p>
          <a:p>
            <a:pPr lvl="1"/>
            <a:r>
              <a:rPr lang="en-US" sz="2000" dirty="0" smtClean="0"/>
              <a:t>SPM requirements</a:t>
            </a:r>
            <a:endParaRPr lang="en-US" sz="2000" dirty="0"/>
          </a:p>
          <a:p>
            <a:r>
              <a:rPr lang="en-US" sz="2400" dirty="0" smtClean="0"/>
              <a:t>ATMS Integration</a:t>
            </a:r>
          </a:p>
          <a:p>
            <a:r>
              <a:rPr lang="en-US" sz="2400" dirty="0" smtClean="0"/>
              <a:t>Reports Available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3"/>
          <a:stretch/>
        </p:blipFill>
        <p:spPr>
          <a:xfrm>
            <a:off x="0" y="0"/>
            <a:ext cx="9144000" cy="9395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0745"/>
            <a:ext cx="3505200" cy="622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301926" y="780459"/>
            <a:ext cx="8523574" cy="821736"/>
          </a:xfrm>
        </p:spPr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003777"/>
      </p:ext>
    </p:extLst>
  </p:cSld>
  <p:clrMapOvr>
    <a:masterClrMapping/>
  </p:clrMapOvr>
  <p:transition spd="med" advTm="3827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3"/>
          <a:stretch/>
        </p:blipFill>
        <p:spPr>
          <a:xfrm>
            <a:off x="0" y="0"/>
            <a:ext cx="9144000" cy="9395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0745"/>
            <a:ext cx="3505200" cy="622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301926" y="772070"/>
            <a:ext cx="8523574" cy="8217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cap="small" baseline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9pPr>
          </a:lstStyle>
          <a:p>
            <a:r>
              <a:rPr lang="en-US" kern="0" dirty="0" smtClean="0"/>
              <a:t>Intersection Design			</a:t>
            </a:r>
            <a:r>
              <a:rPr lang="en-US" kern="0" dirty="0"/>
              <a:t>	 </a:t>
            </a:r>
            <a:r>
              <a:rPr lang="en-US" kern="0" dirty="0" smtClean="0"/>
              <a:t>     Adaptive</a:t>
            </a:r>
            <a:endParaRPr lang="en-US" kern="0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76200" y="1783215"/>
            <a:ext cx="2093805" cy="2627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262626"/>
                </a:solidFill>
                <a:latin typeface="Cambria" pitchFamily="18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262626"/>
                </a:solidFill>
                <a:latin typeface="Cambria" pitchFamily="18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262626"/>
                </a:solidFill>
                <a:latin typeface="Cambria" pitchFamily="18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262626"/>
                </a:solidFill>
                <a:latin typeface="Cambria" pitchFamily="18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62626"/>
                </a:solidFill>
                <a:latin typeface="Cambria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9pPr>
          </a:lstStyle>
          <a:p>
            <a:r>
              <a:rPr lang="en-US" sz="1800" b="1" dirty="0" smtClean="0"/>
              <a:t>Output requirements</a:t>
            </a:r>
          </a:p>
          <a:p>
            <a:endParaRPr lang="en-US" sz="1800" b="1" dirty="0"/>
          </a:p>
          <a:p>
            <a:r>
              <a:rPr lang="en-US" sz="1800" b="1" dirty="0" smtClean="0"/>
              <a:t>Cloning</a:t>
            </a:r>
            <a:endParaRPr lang="en-US" sz="1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004" y="1665717"/>
            <a:ext cx="6660108" cy="506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3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2"/>
    </mc:Choice>
    <mc:Fallback xmlns="">
      <p:transition spd="slow" advTm="4002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3"/>
          <a:stretch/>
        </p:blipFill>
        <p:spPr>
          <a:xfrm>
            <a:off x="0" y="0"/>
            <a:ext cx="9144000" cy="9395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0745"/>
            <a:ext cx="3505200" cy="622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301926" y="772070"/>
            <a:ext cx="8523574" cy="8217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cap="small" baseline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9pPr>
          </a:lstStyle>
          <a:p>
            <a:r>
              <a:rPr lang="en-US" kern="0" dirty="0" smtClean="0"/>
              <a:t>Signal Performance Measures</a:t>
            </a:r>
            <a:endParaRPr lang="en-US" kern="0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54617703"/>
              </p:ext>
            </p:extLst>
          </p:nvPr>
        </p:nvGraphicFramePr>
        <p:xfrm>
          <a:off x="1310917" y="2171176"/>
          <a:ext cx="7522966" cy="4311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Oval 1"/>
          <p:cNvSpPr/>
          <p:nvPr/>
        </p:nvSpPr>
        <p:spPr bwMode="auto">
          <a:xfrm>
            <a:off x="2374711" y="4449170"/>
            <a:ext cx="5363570" cy="805218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82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2"/>
    </mc:Choice>
    <mc:Fallback xmlns="">
      <p:transition spd="slow" advTm="4002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>
            <a:extLst>
              <a:ext uri="{FF2B5EF4-FFF2-40B4-BE49-F238E27FC236}">
                <a16:creationId xmlns="" xmlns:a16="http://schemas.microsoft.com/office/drawing/2014/main" id="{61EDA0AE-FF4C-41FC-B883-6C55A6AAF1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122" y="1912716"/>
            <a:ext cx="5374995" cy="464877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1FFD2ADA-4EAC-4112-90F6-996BEE112549}"/>
              </a:ext>
            </a:extLst>
          </p:cNvPr>
          <p:cNvSpPr/>
          <p:nvPr/>
        </p:nvSpPr>
        <p:spPr>
          <a:xfrm>
            <a:off x="4783900" y="6315987"/>
            <a:ext cx="506557" cy="329416"/>
          </a:xfrm>
          <a:prstGeom prst="ellipse">
            <a:avLst/>
          </a:prstGeom>
          <a:solidFill>
            <a:srgbClr val="00B050">
              <a:alpha val="31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Oval 90">
            <a:extLst>
              <a:ext uri="{FF2B5EF4-FFF2-40B4-BE49-F238E27FC236}">
                <a16:creationId xmlns="" xmlns:a16="http://schemas.microsoft.com/office/drawing/2014/main" id="{D867FEE7-AE07-4E9D-86DE-2B3A501250B0}"/>
              </a:ext>
            </a:extLst>
          </p:cNvPr>
          <p:cNvSpPr/>
          <p:nvPr/>
        </p:nvSpPr>
        <p:spPr>
          <a:xfrm rot="20498323">
            <a:off x="6428171" y="3173570"/>
            <a:ext cx="206057" cy="577707"/>
          </a:xfrm>
          <a:prstGeom prst="ellipse">
            <a:avLst/>
          </a:prstGeom>
          <a:solidFill>
            <a:srgbClr val="00B050">
              <a:alpha val="31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Oval 91">
            <a:extLst>
              <a:ext uri="{FF2B5EF4-FFF2-40B4-BE49-F238E27FC236}">
                <a16:creationId xmlns="" xmlns:a16="http://schemas.microsoft.com/office/drawing/2014/main" id="{7EDF107C-51D1-4908-BC38-782DF5D0D666}"/>
              </a:ext>
            </a:extLst>
          </p:cNvPr>
          <p:cNvSpPr/>
          <p:nvPr/>
        </p:nvSpPr>
        <p:spPr>
          <a:xfrm>
            <a:off x="2634095" y="5031636"/>
            <a:ext cx="149807" cy="434537"/>
          </a:xfrm>
          <a:prstGeom prst="ellipse">
            <a:avLst/>
          </a:prstGeom>
          <a:solidFill>
            <a:srgbClr val="00B050">
              <a:alpha val="31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Oval 92">
            <a:extLst>
              <a:ext uri="{FF2B5EF4-FFF2-40B4-BE49-F238E27FC236}">
                <a16:creationId xmlns="" xmlns:a16="http://schemas.microsoft.com/office/drawing/2014/main" id="{087FFDCB-FD26-4AC7-8361-0763909AC845}"/>
              </a:ext>
            </a:extLst>
          </p:cNvPr>
          <p:cNvSpPr/>
          <p:nvPr/>
        </p:nvSpPr>
        <p:spPr>
          <a:xfrm>
            <a:off x="3947432" y="2458018"/>
            <a:ext cx="506557" cy="278592"/>
          </a:xfrm>
          <a:prstGeom prst="ellipse">
            <a:avLst/>
          </a:prstGeom>
          <a:solidFill>
            <a:srgbClr val="00B050">
              <a:alpha val="31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Oval 93">
            <a:extLst>
              <a:ext uri="{FF2B5EF4-FFF2-40B4-BE49-F238E27FC236}">
                <a16:creationId xmlns="" xmlns:a16="http://schemas.microsoft.com/office/drawing/2014/main" id="{BA4790E3-87BF-403F-95CD-944AB7B4A9F6}"/>
              </a:ext>
            </a:extLst>
          </p:cNvPr>
          <p:cNvSpPr/>
          <p:nvPr/>
        </p:nvSpPr>
        <p:spPr>
          <a:xfrm>
            <a:off x="5360596" y="3595014"/>
            <a:ext cx="188150" cy="945814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Oval 94">
            <a:extLst>
              <a:ext uri="{FF2B5EF4-FFF2-40B4-BE49-F238E27FC236}">
                <a16:creationId xmlns="" xmlns:a16="http://schemas.microsoft.com/office/drawing/2014/main" id="{8B11C123-4304-4112-B0EE-1350300A4BDD}"/>
              </a:ext>
            </a:extLst>
          </p:cNvPr>
          <p:cNvSpPr/>
          <p:nvPr/>
        </p:nvSpPr>
        <p:spPr>
          <a:xfrm>
            <a:off x="3759282" y="4757721"/>
            <a:ext cx="188150" cy="945814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Oval 95">
            <a:extLst>
              <a:ext uri="{FF2B5EF4-FFF2-40B4-BE49-F238E27FC236}">
                <a16:creationId xmlns="" xmlns:a16="http://schemas.microsoft.com/office/drawing/2014/main" id="{F3182D57-837C-4DE7-9591-19253B5C1C95}"/>
              </a:ext>
            </a:extLst>
          </p:cNvPr>
          <p:cNvSpPr/>
          <p:nvPr/>
        </p:nvSpPr>
        <p:spPr>
          <a:xfrm rot="20899584">
            <a:off x="3711316" y="3685068"/>
            <a:ext cx="978788" cy="19527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Oval 96">
            <a:extLst>
              <a:ext uri="{FF2B5EF4-FFF2-40B4-BE49-F238E27FC236}">
                <a16:creationId xmlns="" xmlns:a16="http://schemas.microsoft.com/office/drawing/2014/main" id="{4DC0BC3C-1A2D-43F1-9CCF-65A087769C93}"/>
              </a:ext>
            </a:extLst>
          </p:cNvPr>
          <p:cNvSpPr/>
          <p:nvPr/>
        </p:nvSpPr>
        <p:spPr>
          <a:xfrm rot="20899584">
            <a:off x="4361712" y="5234710"/>
            <a:ext cx="978788" cy="19527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Oval 97">
            <a:extLst>
              <a:ext uri="{FF2B5EF4-FFF2-40B4-BE49-F238E27FC236}">
                <a16:creationId xmlns="" xmlns:a16="http://schemas.microsoft.com/office/drawing/2014/main" id="{082FD98C-09A3-4055-8F7A-545D3A1EAA23}"/>
              </a:ext>
            </a:extLst>
          </p:cNvPr>
          <p:cNvSpPr/>
          <p:nvPr/>
        </p:nvSpPr>
        <p:spPr>
          <a:xfrm rot="21166214">
            <a:off x="3542592" y="4938960"/>
            <a:ext cx="160547" cy="994785"/>
          </a:xfrm>
          <a:prstGeom prst="ellipse">
            <a:avLst/>
          </a:prstGeom>
          <a:solidFill>
            <a:srgbClr val="FFFF00">
              <a:alpha val="31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Oval 98">
            <a:extLst>
              <a:ext uri="{FF2B5EF4-FFF2-40B4-BE49-F238E27FC236}">
                <a16:creationId xmlns="" xmlns:a16="http://schemas.microsoft.com/office/drawing/2014/main" id="{135EA186-C1AD-480E-9F01-9B3578187774}"/>
              </a:ext>
            </a:extLst>
          </p:cNvPr>
          <p:cNvSpPr/>
          <p:nvPr/>
        </p:nvSpPr>
        <p:spPr>
          <a:xfrm rot="20904370">
            <a:off x="3714306" y="3365481"/>
            <a:ext cx="956449" cy="231442"/>
          </a:xfrm>
          <a:prstGeom prst="ellipse">
            <a:avLst/>
          </a:prstGeom>
          <a:solidFill>
            <a:srgbClr val="FFFF00">
              <a:alpha val="31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99">
            <a:extLst>
              <a:ext uri="{FF2B5EF4-FFF2-40B4-BE49-F238E27FC236}">
                <a16:creationId xmlns="" xmlns:a16="http://schemas.microsoft.com/office/drawing/2014/main" id="{FA7C7DA8-9586-4D15-9623-A06C3E5B9E46}"/>
              </a:ext>
            </a:extLst>
          </p:cNvPr>
          <p:cNvSpPr/>
          <p:nvPr/>
        </p:nvSpPr>
        <p:spPr>
          <a:xfrm>
            <a:off x="5631945" y="5031637"/>
            <a:ext cx="245670" cy="302075"/>
          </a:xfrm>
          <a:prstGeom prst="ellipse">
            <a:avLst/>
          </a:prstGeom>
          <a:solidFill>
            <a:srgbClr val="FFFF00">
              <a:alpha val="31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Oval 100">
            <a:extLst>
              <a:ext uri="{FF2B5EF4-FFF2-40B4-BE49-F238E27FC236}">
                <a16:creationId xmlns="" xmlns:a16="http://schemas.microsoft.com/office/drawing/2014/main" id="{75CA2EA9-C142-4ADE-9B92-FC76C23EB3FB}"/>
              </a:ext>
            </a:extLst>
          </p:cNvPr>
          <p:cNvSpPr/>
          <p:nvPr/>
        </p:nvSpPr>
        <p:spPr>
          <a:xfrm>
            <a:off x="5556874" y="3480632"/>
            <a:ext cx="197906" cy="1060196"/>
          </a:xfrm>
          <a:prstGeom prst="ellipse">
            <a:avLst/>
          </a:prstGeom>
          <a:solidFill>
            <a:srgbClr val="FFFF00">
              <a:alpha val="31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Rectangle 106">
            <a:extLst>
              <a:ext uri="{FF2B5EF4-FFF2-40B4-BE49-F238E27FC236}">
                <a16:creationId xmlns="" xmlns:a16="http://schemas.microsoft.com/office/drawing/2014/main" id="{38889E6A-2704-4B1C-AA52-6F3C18409A8C}"/>
              </a:ext>
            </a:extLst>
          </p:cNvPr>
          <p:cNvSpPr/>
          <p:nvPr/>
        </p:nvSpPr>
        <p:spPr>
          <a:xfrm>
            <a:off x="5556874" y="3617944"/>
            <a:ext cx="346421" cy="694487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solidFill>
              <a:srgbClr val="00B0F0">
                <a:alpha val="1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="" xmlns:a16="http://schemas.microsoft.com/office/drawing/2014/main" id="{8070D185-7105-46AE-A2BC-22A473D4BB1A}"/>
              </a:ext>
            </a:extLst>
          </p:cNvPr>
          <p:cNvSpPr/>
          <p:nvPr/>
        </p:nvSpPr>
        <p:spPr>
          <a:xfrm>
            <a:off x="4477595" y="5466173"/>
            <a:ext cx="867600" cy="722030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solidFill>
              <a:srgbClr val="00B0F0">
                <a:alpha val="1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="" xmlns:a16="http://schemas.microsoft.com/office/drawing/2014/main" id="{16C4B8DF-30BD-4933-8366-ABB5F1D5C0D1}"/>
              </a:ext>
            </a:extLst>
          </p:cNvPr>
          <p:cNvSpPr/>
          <p:nvPr/>
        </p:nvSpPr>
        <p:spPr>
          <a:xfrm>
            <a:off x="3427608" y="4985106"/>
            <a:ext cx="279013" cy="574893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solidFill>
              <a:srgbClr val="00B0F0">
                <a:alpha val="1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="" xmlns:a16="http://schemas.microsoft.com/office/drawing/2014/main" id="{F800B192-68F2-47D0-A699-7DA7F8EEEE84}"/>
              </a:ext>
            </a:extLst>
          </p:cNvPr>
          <p:cNvSpPr/>
          <p:nvPr/>
        </p:nvSpPr>
        <p:spPr>
          <a:xfrm>
            <a:off x="3997828" y="3145002"/>
            <a:ext cx="676560" cy="450012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solidFill>
              <a:srgbClr val="00B0F0">
                <a:alpha val="1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CFB0F981-24C1-40C1-95B5-3F1B8C314319}"/>
              </a:ext>
            </a:extLst>
          </p:cNvPr>
          <p:cNvSpPr/>
          <p:nvPr/>
        </p:nvSpPr>
        <p:spPr>
          <a:xfrm rot="20904370">
            <a:off x="4397640" y="5464608"/>
            <a:ext cx="956449" cy="188984"/>
          </a:xfrm>
          <a:prstGeom prst="ellipse">
            <a:avLst/>
          </a:prstGeom>
          <a:solidFill>
            <a:srgbClr val="FFFF00">
              <a:alpha val="31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9D9AA5A0-3A81-412A-A6A4-11C02C2A6812}"/>
              </a:ext>
            </a:extLst>
          </p:cNvPr>
          <p:cNvSpPr/>
          <p:nvPr/>
        </p:nvSpPr>
        <p:spPr>
          <a:xfrm>
            <a:off x="7483726" y="4675688"/>
            <a:ext cx="1577623" cy="542296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74FE6E05-189C-4561-94A1-3C8907734EC3}"/>
              </a:ext>
            </a:extLst>
          </p:cNvPr>
          <p:cNvSpPr/>
          <p:nvPr/>
        </p:nvSpPr>
        <p:spPr>
          <a:xfrm>
            <a:off x="7483179" y="4129990"/>
            <a:ext cx="1564521" cy="384491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solidFill>
              <a:srgbClr val="00B0F0">
                <a:alpha val="1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FA6C3D23-4F77-4BE5-AF29-FCEEB5662A42}"/>
              </a:ext>
            </a:extLst>
          </p:cNvPr>
          <p:cNvSpPr/>
          <p:nvPr/>
        </p:nvSpPr>
        <p:spPr>
          <a:xfrm>
            <a:off x="7478610" y="5370425"/>
            <a:ext cx="1555790" cy="579634"/>
          </a:xfrm>
          <a:prstGeom prst="ellipse">
            <a:avLst/>
          </a:prstGeom>
          <a:solidFill>
            <a:srgbClr val="FFFF00">
              <a:alpha val="31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C98F3357-3EF6-4BCF-BBDA-CAB74330620E}"/>
              </a:ext>
            </a:extLst>
          </p:cNvPr>
          <p:cNvSpPr/>
          <p:nvPr/>
        </p:nvSpPr>
        <p:spPr>
          <a:xfrm>
            <a:off x="7475380" y="6124914"/>
            <a:ext cx="1559020" cy="307778"/>
          </a:xfrm>
          <a:prstGeom prst="ellipse">
            <a:avLst/>
          </a:prstGeom>
          <a:solidFill>
            <a:srgbClr val="00B050">
              <a:alpha val="31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6DDFD9D-A44C-49CB-9032-F5B65D9782C5}"/>
              </a:ext>
            </a:extLst>
          </p:cNvPr>
          <p:cNvSpPr txBox="1"/>
          <p:nvPr/>
        </p:nvSpPr>
        <p:spPr>
          <a:xfrm>
            <a:off x="7631470" y="6119500"/>
            <a:ext cx="1262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ADVANCE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D8B4C25D-D429-413E-92F6-A20C99EC41C8}"/>
              </a:ext>
            </a:extLst>
          </p:cNvPr>
          <p:cNvSpPr txBox="1"/>
          <p:nvPr/>
        </p:nvSpPr>
        <p:spPr>
          <a:xfrm>
            <a:off x="7539328" y="5404852"/>
            <a:ext cx="1448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TURNING MOVEMENT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C820FC25-D65B-406F-9AFB-9462C2A9365C}"/>
              </a:ext>
            </a:extLst>
          </p:cNvPr>
          <p:cNvSpPr txBox="1"/>
          <p:nvPr/>
        </p:nvSpPr>
        <p:spPr>
          <a:xfrm>
            <a:off x="7576877" y="4700866"/>
            <a:ext cx="1448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RED LIGHT MONITOR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92EE88B6-EEDE-4331-9D3F-CF53999321BD}"/>
              </a:ext>
            </a:extLst>
          </p:cNvPr>
          <p:cNvSpPr txBox="1"/>
          <p:nvPr/>
        </p:nvSpPr>
        <p:spPr>
          <a:xfrm>
            <a:off x="7540032" y="4175208"/>
            <a:ext cx="1448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STOP BAR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3"/>
          <a:stretch/>
        </p:blipFill>
        <p:spPr>
          <a:xfrm>
            <a:off x="0" y="0"/>
            <a:ext cx="9144000" cy="93956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0745"/>
            <a:ext cx="3505200" cy="622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36" name="Title 3"/>
          <p:cNvSpPr>
            <a:spLocks noGrp="1"/>
          </p:cNvSpPr>
          <p:nvPr>
            <p:ph type="title"/>
          </p:nvPr>
        </p:nvSpPr>
        <p:spPr>
          <a:xfrm>
            <a:off x="301926" y="780459"/>
            <a:ext cx="8523574" cy="821736"/>
          </a:xfrm>
        </p:spPr>
        <p:txBody>
          <a:bodyPr/>
          <a:lstStyle/>
          <a:p>
            <a:r>
              <a:rPr lang="en-US" dirty="0" smtClean="0"/>
              <a:t>Detection Requirements				    SPM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31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1106" y="1464999"/>
            <a:ext cx="8230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cap="small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324942"/>
              </p:ext>
            </p:extLst>
          </p:nvPr>
        </p:nvGraphicFramePr>
        <p:xfrm>
          <a:off x="1217874" y="1546886"/>
          <a:ext cx="7821749" cy="511926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975702">
                  <a:extLst>
                    <a:ext uri="{9D8B030D-6E8A-4147-A177-3AD203B41FA5}">
                      <a16:colId xmlns="" xmlns:a16="http://schemas.microsoft.com/office/drawing/2014/main" val="2858391901"/>
                    </a:ext>
                  </a:extLst>
                </a:gridCol>
                <a:gridCol w="1160456">
                  <a:extLst>
                    <a:ext uri="{9D8B030D-6E8A-4147-A177-3AD203B41FA5}">
                      <a16:colId xmlns="" xmlns:a16="http://schemas.microsoft.com/office/drawing/2014/main" val="3266207812"/>
                    </a:ext>
                  </a:extLst>
                </a:gridCol>
                <a:gridCol w="1353976">
                  <a:extLst>
                    <a:ext uri="{9D8B030D-6E8A-4147-A177-3AD203B41FA5}">
                      <a16:colId xmlns="" xmlns:a16="http://schemas.microsoft.com/office/drawing/2014/main" val="978054393"/>
                    </a:ext>
                  </a:extLst>
                </a:gridCol>
                <a:gridCol w="1353976">
                  <a:extLst>
                    <a:ext uri="{9D8B030D-6E8A-4147-A177-3AD203B41FA5}">
                      <a16:colId xmlns="" xmlns:a16="http://schemas.microsoft.com/office/drawing/2014/main" val="1122515441"/>
                    </a:ext>
                  </a:extLst>
                </a:gridCol>
                <a:gridCol w="1977639">
                  <a:extLst>
                    <a:ext uri="{9D8B030D-6E8A-4147-A177-3AD203B41FA5}">
                      <a16:colId xmlns="" xmlns:a16="http://schemas.microsoft.com/office/drawing/2014/main" val="4033769492"/>
                    </a:ext>
                  </a:extLst>
                </a:gridCol>
              </a:tblGrid>
              <a:tr h="552400">
                <a:tc>
                  <a:txBody>
                    <a:bodyPr/>
                    <a:lstStyle/>
                    <a:p>
                      <a:pPr algn="ctr"/>
                      <a:endParaRPr lang="en-US" sz="1400" cap="small" baseline="0" dirty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cap="small" baseline="0" dirty="0"/>
                        <a:t>Advance Detector</a:t>
                      </a:r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cap="small" baseline="0" dirty="0"/>
                        <a:t>Red Light Monitor (RLM)</a:t>
                      </a:r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cap="small" baseline="0" dirty="0"/>
                        <a:t>Stop bar Detector</a:t>
                      </a:r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cap="small" baseline="0" dirty="0"/>
                        <a:t>Turning Movement Count (TMC)</a:t>
                      </a:r>
                    </a:p>
                  </a:txBody>
                  <a:tcPr marL="34290" marR="34290" anchor="ctr"/>
                </a:tc>
                <a:extLst>
                  <a:ext uri="{0D108BD9-81ED-4DB2-BD59-A6C34878D82A}">
                    <a16:rowId xmlns="" xmlns:a16="http://schemas.microsoft.com/office/drawing/2014/main" val="3348484482"/>
                  </a:ext>
                </a:extLst>
              </a:tr>
              <a:tr h="356318">
                <a:tc>
                  <a:txBody>
                    <a:bodyPr/>
                    <a:lstStyle/>
                    <a:p>
                      <a:r>
                        <a:rPr lang="en-US" sz="1400" cap="small" baseline="0" dirty="0"/>
                        <a:t>Approach Delay</a:t>
                      </a:r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cap="small" baseline="0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1600" cap="small" baseline="0" dirty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/>
                    </a:p>
                  </a:txBody>
                  <a:tcPr marL="34290" marR="34290" anchor="ctr"/>
                </a:tc>
                <a:extLst>
                  <a:ext uri="{0D108BD9-81ED-4DB2-BD59-A6C34878D82A}">
                    <a16:rowId xmlns="" xmlns:a16="http://schemas.microsoft.com/office/drawing/2014/main" val="330058265"/>
                  </a:ext>
                </a:extLst>
              </a:tr>
              <a:tr h="356318">
                <a:tc>
                  <a:txBody>
                    <a:bodyPr/>
                    <a:lstStyle/>
                    <a:p>
                      <a:r>
                        <a:rPr lang="en-US" sz="1400" cap="small" baseline="0" dirty="0"/>
                        <a:t>Approach Volume</a:t>
                      </a:r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cap="small" baseline="0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1600" cap="small" baseline="0" dirty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 dirty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/>
                    </a:p>
                  </a:txBody>
                  <a:tcPr marL="34290" marR="34290" anchor="ctr"/>
                </a:tc>
                <a:extLst>
                  <a:ext uri="{0D108BD9-81ED-4DB2-BD59-A6C34878D82A}">
                    <a16:rowId xmlns="" xmlns:a16="http://schemas.microsoft.com/office/drawing/2014/main" val="3181290115"/>
                  </a:ext>
                </a:extLst>
              </a:tr>
              <a:tr h="356318">
                <a:tc>
                  <a:txBody>
                    <a:bodyPr/>
                    <a:lstStyle/>
                    <a:p>
                      <a:r>
                        <a:rPr lang="en-US" sz="1400" cap="small" baseline="0" dirty="0"/>
                        <a:t>Arrivals on Red</a:t>
                      </a:r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cap="small" baseline="0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1600" cap="small" baseline="0" dirty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 dirty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 dirty="0"/>
                    </a:p>
                  </a:txBody>
                  <a:tcPr marL="34290" marR="34290" anchor="ctr"/>
                </a:tc>
                <a:extLst>
                  <a:ext uri="{0D108BD9-81ED-4DB2-BD59-A6C34878D82A}">
                    <a16:rowId xmlns="" xmlns:a16="http://schemas.microsoft.com/office/drawing/2014/main" val="1972891188"/>
                  </a:ext>
                </a:extLst>
              </a:tr>
              <a:tr h="356318">
                <a:tc>
                  <a:txBody>
                    <a:bodyPr/>
                    <a:lstStyle/>
                    <a:p>
                      <a:r>
                        <a:rPr lang="en-US" sz="1400" cap="small" baseline="0" dirty="0"/>
                        <a:t>Pedestrian Delay</a:t>
                      </a:r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 dirty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 dirty="0"/>
                    </a:p>
                  </a:txBody>
                  <a:tcPr marL="34290" marR="34290" anchor="ctr"/>
                </a:tc>
                <a:extLst>
                  <a:ext uri="{0D108BD9-81ED-4DB2-BD59-A6C34878D82A}">
                    <a16:rowId xmlns="" xmlns:a16="http://schemas.microsoft.com/office/drawing/2014/main" val="2479027712"/>
                  </a:ext>
                </a:extLst>
              </a:tr>
              <a:tr h="356318">
                <a:tc>
                  <a:txBody>
                    <a:bodyPr/>
                    <a:lstStyle/>
                    <a:p>
                      <a:r>
                        <a:rPr lang="en-US" sz="1400" cap="small" baseline="0" dirty="0"/>
                        <a:t>Preemption Details</a:t>
                      </a:r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 dirty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 dirty="0"/>
                    </a:p>
                  </a:txBody>
                  <a:tcPr marL="34290" marR="34290" anchor="ctr"/>
                </a:tc>
                <a:extLst>
                  <a:ext uri="{0D108BD9-81ED-4DB2-BD59-A6C34878D82A}">
                    <a16:rowId xmlns="" xmlns:a16="http://schemas.microsoft.com/office/drawing/2014/main" val="2648494858"/>
                  </a:ext>
                </a:extLst>
              </a:tr>
              <a:tr h="356318">
                <a:tc>
                  <a:txBody>
                    <a:bodyPr/>
                    <a:lstStyle/>
                    <a:p>
                      <a:r>
                        <a:rPr lang="en-US" sz="1400" cap="small" baseline="0" dirty="0"/>
                        <a:t>Purdue Coordination Diagram</a:t>
                      </a:r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cap="small" baseline="0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1600" cap="small" baseline="0" dirty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 dirty="0"/>
                    </a:p>
                  </a:txBody>
                  <a:tcPr marL="34290" marR="34290" anchor="ctr"/>
                </a:tc>
                <a:extLst>
                  <a:ext uri="{0D108BD9-81ED-4DB2-BD59-A6C34878D82A}">
                    <a16:rowId xmlns="" xmlns:a16="http://schemas.microsoft.com/office/drawing/2014/main" val="3134827603"/>
                  </a:ext>
                </a:extLst>
              </a:tr>
              <a:tr h="356318">
                <a:tc>
                  <a:txBody>
                    <a:bodyPr/>
                    <a:lstStyle/>
                    <a:p>
                      <a:r>
                        <a:rPr lang="en-US" sz="1400" cap="small" baseline="0" dirty="0"/>
                        <a:t>Purdue Phase Termination</a:t>
                      </a:r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 dirty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 dirty="0"/>
                    </a:p>
                  </a:txBody>
                  <a:tcPr marL="34290" marR="34290" anchor="ctr"/>
                </a:tc>
                <a:extLst>
                  <a:ext uri="{0D108BD9-81ED-4DB2-BD59-A6C34878D82A}">
                    <a16:rowId xmlns="" xmlns:a16="http://schemas.microsoft.com/office/drawing/2014/main" val="516181485"/>
                  </a:ext>
                </a:extLst>
              </a:tr>
              <a:tr h="356318">
                <a:tc>
                  <a:txBody>
                    <a:bodyPr/>
                    <a:lstStyle/>
                    <a:p>
                      <a:r>
                        <a:rPr lang="en-US" sz="1400" cap="small" baseline="0" dirty="0"/>
                        <a:t>Purdue Split Failure</a:t>
                      </a:r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 dirty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 dirty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cap="small" baseline="0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1600" cap="small" baseline="0" dirty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 dirty="0"/>
                    </a:p>
                  </a:txBody>
                  <a:tcPr marL="34290" marR="34290" anchor="ctr"/>
                </a:tc>
                <a:extLst>
                  <a:ext uri="{0D108BD9-81ED-4DB2-BD59-A6C34878D82A}">
                    <a16:rowId xmlns="" xmlns:a16="http://schemas.microsoft.com/office/drawing/2014/main" val="2206139574"/>
                  </a:ext>
                </a:extLst>
              </a:tr>
              <a:tr h="356318">
                <a:tc>
                  <a:txBody>
                    <a:bodyPr/>
                    <a:lstStyle/>
                    <a:p>
                      <a:r>
                        <a:rPr lang="en-US" sz="1400" cap="small" baseline="0" dirty="0"/>
                        <a:t>Split Monitor</a:t>
                      </a:r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 dirty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 dirty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 dirty="0"/>
                    </a:p>
                  </a:txBody>
                  <a:tcPr marL="34290" marR="34290" anchor="ctr"/>
                </a:tc>
                <a:extLst>
                  <a:ext uri="{0D108BD9-81ED-4DB2-BD59-A6C34878D82A}">
                    <a16:rowId xmlns="" xmlns:a16="http://schemas.microsoft.com/office/drawing/2014/main" val="2504868057"/>
                  </a:ext>
                </a:extLst>
              </a:tr>
              <a:tr h="356318">
                <a:tc>
                  <a:txBody>
                    <a:bodyPr/>
                    <a:lstStyle/>
                    <a:p>
                      <a:r>
                        <a:rPr lang="en-US" sz="1400" cap="small" baseline="0" dirty="0"/>
                        <a:t>Turning Movement Counts</a:t>
                      </a:r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 dirty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 dirty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cap="small" baseline="0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1600" cap="small" baseline="0" dirty="0"/>
                    </a:p>
                  </a:txBody>
                  <a:tcPr marL="34290" marR="34290" anchor="ctr"/>
                </a:tc>
                <a:extLst>
                  <a:ext uri="{0D108BD9-81ED-4DB2-BD59-A6C34878D82A}">
                    <a16:rowId xmlns="" xmlns:a16="http://schemas.microsoft.com/office/drawing/2014/main" val="3896190681"/>
                  </a:ext>
                </a:extLst>
              </a:tr>
              <a:tr h="356318">
                <a:tc>
                  <a:txBody>
                    <a:bodyPr/>
                    <a:lstStyle/>
                    <a:p>
                      <a:r>
                        <a:rPr lang="en-US" sz="1400" cap="small" baseline="0" dirty="0"/>
                        <a:t>Yellow and Red Actuations</a:t>
                      </a:r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 dirty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cap="small" baseline="0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1600" cap="small" baseline="0" dirty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 dirty="0"/>
                    </a:p>
                  </a:txBody>
                  <a:tcPr marL="34290" marR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cap="small" baseline="0" dirty="0"/>
                    </a:p>
                  </a:txBody>
                  <a:tcPr marL="34290" marR="34290" anchor="ctr"/>
                </a:tc>
                <a:extLst>
                  <a:ext uri="{0D108BD9-81ED-4DB2-BD59-A6C34878D82A}">
                    <a16:rowId xmlns="" xmlns:a16="http://schemas.microsoft.com/office/drawing/2014/main" val="410143245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3"/>
          <a:stretch/>
        </p:blipFill>
        <p:spPr>
          <a:xfrm>
            <a:off x="0" y="0"/>
            <a:ext cx="9144000" cy="939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0745"/>
            <a:ext cx="3505200" cy="622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301926" y="780459"/>
            <a:ext cx="8523574" cy="821736"/>
          </a:xfrm>
        </p:spPr>
        <p:txBody>
          <a:bodyPr/>
          <a:lstStyle/>
          <a:p>
            <a:r>
              <a:rPr lang="en-US" dirty="0" smtClean="0"/>
              <a:t>Detection Requirements (Cont.)			    SPM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53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3"/>
          <a:stretch/>
        </p:blipFill>
        <p:spPr>
          <a:xfrm>
            <a:off x="0" y="0"/>
            <a:ext cx="9144000" cy="9395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0745"/>
            <a:ext cx="3505200" cy="622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301926" y="772070"/>
            <a:ext cx="8523574" cy="8217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cap="small" baseline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9pPr>
          </a:lstStyle>
          <a:p>
            <a:r>
              <a:rPr lang="en-US" kern="0" dirty="0" smtClean="0"/>
              <a:t>Intersection Design Example				    SPM</a:t>
            </a:r>
            <a:endParaRPr lang="en-US" kern="0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301926" y="1700120"/>
            <a:ext cx="8523574" cy="53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262626"/>
                </a:solidFill>
                <a:latin typeface="Cambria" pitchFamily="18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262626"/>
                </a:solidFill>
                <a:latin typeface="Cambria" pitchFamily="18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262626"/>
                </a:solidFill>
                <a:latin typeface="Cambria" pitchFamily="18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262626"/>
                </a:solidFill>
                <a:latin typeface="Cambria" pitchFamily="18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62626"/>
                </a:solidFill>
                <a:latin typeface="Cambria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9pPr>
          </a:lstStyle>
          <a:p>
            <a:r>
              <a:rPr lang="en-US" sz="2400" dirty="0" smtClean="0"/>
              <a:t>Minimum Requirements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3833" y="2382115"/>
            <a:ext cx="6564573" cy="424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18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2"/>
    </mc:Choice>
    <mc:Fallback xmlns="">
      <p:transition spd="slow" advTm="4002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3"/>
          <a:stretch/>
        </p:blipFill>
        <p:spPr>
          <a:xfrm>
            <a:off x="0" y="0"/>
            <a:ext cx="9144000" cy="9395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0745"/>
            <a:ext cx="3505200" cy="622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301926" y="772070"/>
            <a:ext cx="8523574" cy="8217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cap="small" baseline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9pPr>
          </a:lstStyle>
          <a:p>
            <a:r>
              <a:rPr lang="en-US" kern="0" dirty="0" smtClean="0"/>
              <a:t>Intersection Design Example				    SPM</a:t>
            </a:r>
            <a:endParaRPr lang="en-US" kern="0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301926" y="1700120"/>
            <a:ext cx="8523574" cy="53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262626"/>
                </a:solidFill>
                <a:latin typeface="Cambria" pitchFamily="18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262626"/>
                </a:solidFill>
                <a:latin typeface="Cambria" pitchFamily="18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262626"/>
                </a:solidFill>
                <a:latin typeface="Cambria" pitchFamily="18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262626"/>
                </a:solidFill>
                <a:latin typeface="Cambria" pitchFamily="18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62626"/>
                </a:solidFill>
                <a:latin typeface="Cambria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9pPr>
          </a:lstStyle>
          <a:p>
            <a:r>
              <a:rPr lang="en-US" sz="2400" dirty="0" smtClean="0"/>
              <a:t>Software Design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06" y="2206117"/>
            <a:ext cx="7206777" cy="451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2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2"/>
    </mc:Choice>
    <mc:Fallback xmlns="">
      <p:transition spd="slow" advTm="4002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3"/>
          <a:stretch/>
        </p:blipFill>
        <p:spPr>
          <a:xfrm>
            <a:off x="0" y="0"/>
            <a:ext cx="9144000" cy="9395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0745"/>
            <a:ext cx="3505200" cy="622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301926" y="772070"/>
            <a:ext cx="8523574" cy="8217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cap="small" baseline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9pPr>
          </a:lstStyle>
          <a:p>
            <a:r>
              <a:rPr lang="en-US" kern="0" dirty="0" smtClean="0"/>
              <a:t>New Capabilities</a:t>
            </a:r>
            <a:endParaRPr lang="en-US" kern="0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477672" y="2519490"/>
            <a:ext cx="8347828" cy="2627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262626"/>
                </a:solidFill>
                <a:latin typeface="Cambria" pitchFamily="18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262626"/>
                </a:solidFill>
                <a:latin typeface="Cambria" pitchFamily="18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262626"/>
                </a:solidFill>
                <a:latin typeface="Cambria" pitchFamily="18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262626"/>
                </a:solidFill>
                <a:latin typeface="Cambria" pitchFamily="18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62626"/>
                </a:solidFill>
                <a:latin typeface="Cambria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9pPr>
          </a:lstStyle>
          <a:p>
            <a:r>
              <a:rPr lang="en-US" sz="2400" b="1" dirty="0" smtClean="0"/>
              <a:t>[Preempt] – Flush / Flasher</a:t>
            </a:r>
          </a:p>
          <a:p>
            <a:endParaRPr lang="en-US" sz="2400" b="1" dirty="0"/>
          </a:p>
          <a:p>
            <a:r>
              <a:rPr lang="en-US" sz="2400" b="1" dirty="0" smtClean="0"/>
              <a:t>Speed</a:t>
            </a:r>
          </a:p>
          <a:p>
            <a:endParaRPr lang="en-US" sz="2400" b="1" dirty="0"/>
          </a:p>
          <a:p>
            <a:r>
              <a:rPr lang="en-US" sz="2400" b="1" dirty="0" smtClean="0"/>
              <a:t>Wrong Way Detection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5651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2"/>
    </mc:Choice>
    <mc:Fallback xmlns="">
      <p:transition spd="slow" advTm="4002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3"/>
          <a:stretch/>
        </p:blipFill>
        <p:spPr>
          <a:xfrm>
            <a:off x="0" y="0"/>
            <a:ext cx="9144000" cy="9395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0745"/>
            <a:ext cx="3505200" cy="622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301926" y="772070"/>
            <a:ext cx="8523574" cy="8217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cap="small" baseline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9pPr>
          </a:lstStyle>
          <a:p>
            <a:r>
              <a:rPr lang="en-US" kern="0" dirty="0" smtClean="0"/>
              <a:t>Reports Available</a:t>
            </a:r>
            <a:endParaRPr lang="en-US" kern="0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477672" y="2508316"/>
            <a:ext cx="8347828" cy="2627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262626"/>
                </a:solidFill>
                <a:latin typeface="Cambria" pitchFamily="18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262626"/>
                </a:solidFill>
                <a:latin typeface="Cambria" pitchFamily="18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262626"/>
                </a:solidFill>
                <a:latin typeface="Cambria" pitchFamily="18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262626"/>
                </a:solidFill>
                <a:latin typeface="Cambria" pitchFamily="18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62626"/>
                </a:solidFill>
                <a:latin typeface="Cambria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9pPr>
          </a:lstStyle>
          <a:p>
            <a:r>
              <a:rPr lang="en-US" sz="2400" b="1" dirty="0" smtClean="0"/>
              <a:t>ATMS Individual Detectors</a:t>
            </a:r>
          </a:p>
          <a:p>
            <a:endParaRPr lang="en-US" sz="2400" b="1" dirty="0"/>
          </a:p>
          <a:p>
            <a:r>
              <a:rPr lang="en-US" sz="2400" b="1" dirty="0" smtClean="0"/>
              <a:t>Volume / Occupancy</a:t>
            </a:r>
          </a:p>
          <a:p>
            <a:endParaRPr lang="en-US" sz="2400" b="1" dirty="0"/>
          </a:p>
          <a:p>
            <a:r>
              <a:rPr lang="en-US" sz="2400" b="1" dirty="0" smtClean="0"/>
              <a:t>Events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2124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2"/>
    </mc:Choice>
    <mc:Fallback xmlns="">
      <p:transition spd="slow" advTm="4002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15" y="2456597"/>
            <a:ext cx="4305607" cy="4234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3"/>
          <a:stretch/>
        </p:blipFill>
        <p:spPr>
          <a:xfrm>
            <a:off x="0" y="0"/>
            <a:ext cx="9144000" cy="939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0745"/>
            <a:ext cx="3505200" cy="622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301926" y="780459"/>
            <a:ext cx="8523574" cy="821736"/>
          </a:xfrm>
        </p:spPr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243" y="1761292"/>
            <a:ext cx="8229600" cy="492993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Chris Jannace, Detection Specialist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  <a:hlinkClick r:id="rId5"/>
              </a:rPr>
              <a:t>ChrisJannace@trafficware.com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(O) 281-240-7233 x309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(C) 626-261-0875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84120" y="4041151"/>
            <a:ext cx="276030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l">
              <a:buNone/>
            </a:pPr>
            <a:r>
              <a:rPr lang="en-US" sz="2000" dirty="0">
                <a:latin typeface="Cambria" panose="02040503050406030204" pitchFamily="18" charset="0"/>
              </a:rPr>
              <a:t>Areas of </a:t>
            </a:r>
            <a:r>
              <a:rPr lang="en-US" sz="2000" dirty="0" smtClean="0">
                <a:latin typeface="Cambria" panose="02040503050406030204" pitchFamily="18" charset="0"/>
              </a:rPr>
              <a:t>Responsibility:</a:t>
            </a:r>
            <a:endParaRPr lang="en-US" sz="2000" dirty="0">
              <a:latin typeface="Cambria" panose="020405030504060302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mbria" panose="02040503050406030204" pitchFamily="18" charset="0"/>
              </a:rPr>
              <a:t>Louisiana</a:t>
            </a:r>
            <a:endParaRPr lang="en-US" sz="2000" dirty="0">
              <a:latin typeface="Cambria" panose="020405030504060302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mbria" panose="02040503050406030204" pitchFamily="18" charset="0"/>
              </a:rPr>
              <a:t>Mississippi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mbria" panose="02040503050406030204" pitchFamily="18" charset="0"/>
              </a:rPr>
              <a:t>Texas</a:t>
            </a:r>
            <a:endParaRPr lang="en-US" sz="2000" dirty="0">
              <a:latin typeface="Cambria" panose="020405030504060302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Arkansas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Oklahoma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New Mexico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mbria" panose="02040503050406030204" pitchFamily="18" charset="0"/>
              </a:rPr>
              <a:t>Hawaii</a:t>
            </a:r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4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9"/>
    </mc:Choice>
    <mc:Fallback xmlns="">
      <p:transition spd="slow" advTm="501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37"/>
          <p:cNvSpPr>
            <a:spLocks noChangeAspect="1" noChangeArrowheads="1"/>
          </p:cNvSpPr>
          <p:nvPr/>
        </p:nvSpPr>
        <p:spPr bwMode="auto">
          <a:xfrm>
            <a:off x="2586038" y="1449388"/>
            <a:ext cx="4854575" cy="485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359" y="2021049"/>
            <a:ext cx="7977282" cy="3647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3"/>
          <a:stretch/>
        </p:blipFill>
        <p:spPr>
          <a:xfrm>
            <a:off x="0" y="0"/>
            <a:ext cx="9144000" cy="939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0745"/>
            <a:ext cx="3505200" cy="622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301926" y="788848"/>
            <a:ext cx="8523574" cy="821736"/>
          </a:xfrm>
        </p:spPr>
        <p:txBody>
          <a:bodyPr/>
          <a:lstStyle/>
          <a:p>
            <a:r>
              <a:rPr lang="en-US" dirty="0" smtClean="0"/>
              <a:t>Components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10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5"/>
    </mc:Choice>
    <mc:Fallback xmlns="">
      <p:transition spd="slow" advTm="519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012" y="4406067"/>
            <a:ext cx="6194298" cy="230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3"/>
          <a:stretch/>
        </p:blipFill>
        <p:spPr>
          <a:xfrm>
            <a:off x="0" y="0"/>
            <a:ext cx="9144000" cy="9395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0745"/>
            <a:ext cx="3505200" cy="622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301926" y="763681"/>
            <a:ext cx="8523574" cy="821736"/>
          </a:xfrm>
        </p:spPr>
        <p:txBody>
          <a:bodyPr/>
          <a:lstStyle/>
          <a:p>
            <a:r>
              <a:rPr lang="en-US" dirty="0" smtClean="0"/>
              <a:t>Components					  Pod Sensor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3954" y="1632362"/>
            <a:ext cx="3329797" cy="316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3615665" y="1639939"/>
            <a:ext cx="5131791" cy="2857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262626"/>
                </a:solidFill>
                <a:latin typeface="Cambria" pitchFamily="18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262626"/>
                </a:solidFill>
                <a:latin typeface="Cambria" pitchFamily="18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262626"/>
                </a:solidFill>
                <a:latin typeface="Cambria" pitchFamily="18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262626"/>
                </a:solidFill>
                <a:latin typeface="Cambria" pitchFamily="18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62626"/>
                </a:solidFill>
                <a:latin typeface="Cambria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9pPr>
          </a:lstStyle>
          <a:p>
            <a:pPr marL="228600" indent="-228600">
              <a:buSzPct val="70000"/>
              <a:defRPr/>
            </a:pPr>
            <a:r>
              <a:rPr lang="en-US" sz="2400" kern="0" dirty="0">
                <a:solidFill>
                  <a:srgbClr val="000000">
                    <a:lumMod val="85000"/>
                    <a:lumOff val="15000"/>
                  </a:srgbClr>
                </a:solidFill>
                <a:cs typeface="Arial" panose="020B0604020202020204" pitchFamily="34" charset="0"/>
              </a:rPr>
              <a:t>900 MHz </a:t>
            </a:r>
            <a:r>
              <a:rPr lang="en-US" sz="2400" kern="0" dirty="0" smtClean="0">
                <a:solidFill>
                  <a:srgbClr val="000000">
                    <a:lumMod val="85000"/>
                    <a:lumOff val="15000"/>
                  </a:srgbClr>
                </a:solidFill>
                <a:cs typeface="Arial" panose="020B0604020202020204" pitchFamily="34" charset="0"/>
              </a:rPr>
              <a:t>Communication</a:t>
            </a:r>
          </a:p>
          <a:p>
            <a:pPr marL="228600" indent="-228600">
              <a:buSzPct val="70000"/>
              <a:defRPr/>
            </a:pPr>
            <a:endParaRPr lang="en-US" sz="2400" kern="0" dirty="0">
              <a:solidFill>
                <a:srgbClr val="000000">
                  <a:lumMod val="85000"/>
                  <a:lumOff val="15000"/>
                </a:srgbClr>
              </a:solidFill>
              <a:cs typeface="Arial" panose="020B0604020202020204" pitchFamily="34" charset="0"/>
            </a:endParaRPr>
          </a:p>
          <a:p>
            <a:pPr marL="228600" indent="-228600">
              <a:buSzPct val="70000"/>
              <a:defRPr/>
            </a:pPr>
            <a:r>
              <a:rPr lang="en-US" sz="2400" kern="0" dirty="0" smtClean="0">
                <a:solidFill>
                  <a:srgbClr val="000000">
                    <a:lumMod val="85000"/>
                    <a:lumOff val="15000"/>
                  </a:srgbClr>
                </a:solidFill>
                <a:cs typeface="Arial" panose="020B0604020202020204" pitchFamily="34" charset="0"/>
              </a:rPr>
              <a:t>6</a:t>
            </a:r>
            <a:r>
              <a:rPr lang="en-US" sz="2400" kern="0" dirty="0">
                <a:solidFill>
                  <a:srgbClr val="000000">
                    <a:lumMod val="85000"/>
                    <a:lumOff val="15000"/>
                  </a:srgbClr>
                </a:solidFill>
                <a:cs typeface="Arial" panose="020B0604020202020204" pitchFamily="34" charset="0"/>
              </a:rPr>
              <a:t>’ x 6</a:t>
            </a:r>
            <a:r>
              <a:rPr lang="en-US" sz="2400" kern="0" dirty="0" smtClean="0">
                <a:solidFill>
                  <a:srgbClr val="000000">
                    <a:lumMod val="85000"/>
                    <a:lumOff val="15000"/>
                  </a:srgbClr>
                </a:solidFill>
                <a:cs typeface="Arial" panose="020B0604020202020204" pitchFamily="34" charset="0"/>
              </a:rPr>
              <a:t>’ Detection Area</a:t>
            </a:r>
          </a:p>
          <a:p>
            <a:pPr marL="228600" indent="-228600">
              <a:buSzPct val="70000"/>
              <a:defRPr/>
            </a:pPr>
            <a:endParaRPr lang="en-US" sz="2400" kern="0" dirty="0" smtClean="0">
              <a:solidFill>
                <a:srgbClr val="000000">
                  <a:lumMod val="85000"/>
                  <a:lumOff val="15000"/>
                </a:srgbClr>
              </a:solidFill>
              <a:cs typeface="Arial" panose="020B0604020202020204" pitchFamily="34" charset="0"/>
            </a:endParaRPr>
          </a:p>
          <a:p>
            <a:pPr marL="228600" indent="-228600">
              <a:buSzPct val="70000"/>
              <a:defRPr/>
            </a:pPr>
            <a:r>
              <a:rPr lang="en-US" sz="2400" kern="0" dirty="0" smtClean="0">
                <a:solidFill>
                  <a:srgbClr val="000000">
                    <a:lumMod val="85000"/>
                    <a:lumOff val="15000"/>
                  </a:srgbClr>
                </a:solidFill>
                <a:cs typeface="Arial" panose="020B0604020202020204" pitchFamily="34" charset="0"/>
              </a:rPr>
              <a:t>10 </a:t>
            </a:r>
            <a:r>
              <a:rPr lang="en-US" sz="2400" kern="0" dirty="0">
                <a:solidFill>
                  <a:srgbClr val="000000">
                    <a:lumMod val="85000"/>
                    <a:lumOff val="15000"/>
                  </a:srgbClr>
                </a:solidFill>
                <a:cs typeface="Arial" panose="020B0604020202020204" pitchFamily="34" charset="0"/>
              </a:rPr>
              <a:t>Y</a:t>
            </a:r>
            <a:r>
              <a:rPr lang="en-US" sz="2400" kern="0" dirty="0" smtClean="0">
                <a:solidFill>
                  <a:srgbClr val="000000">
                    <a:lumMod val="85000"/>
                    <a:lumOff val="15000"/>
                  </a:srgbClr>
                </a:solidFill>
                <a:cs typeface="Arial" panose="020B0604020202020204" pitchFamily="34" charset="0"/>
              </a:rPr>
              <a:t>ear </a:t>
            </a:r>
            <a:r>
              <a:rPr lang="en-US" sz="2400" kern="0" dirty="0">
                <a:solidFill>
                  <a:srgbClr val="000000">
                    <a:lumMod val="85000"/>
                    <a:lumOff val="15000"/>
                  </a:srgbClr>
                </a:solidFill>
                <a:cs typeface="Arial" panose="020B0604020202020204" pitchFamily="34" charset="0"/>
              </a:rPr>
              <a:t>B</a:t>
            </a:r>
            <a:r>
              <a:rPr lang="en-US" sz="2400" kern="0" dirty="0" smtClean="0">
                <a:solidFill>
                  <a:srgbClr val="000000">
                    <a:lumMod val="85000"/>
                    <a:lumOff val="15000"/>
                  </a:srgbClr>
                </a:solidFill>
                <a:cs typeface="Arial" panose="020B0604020202020204" pitchFamily="34" charset="0"/>
              </a:rPr>
              <a:t>attery Life</a:t>
            </a:r>
          </a:p>
          <a:p>
            <a:pPr marL="628650" lvl="1" indent="-228600">
              <a:buSzPct val="70000"/>
              <a:defRPr/>
            </a:pPr>
            <a:r>
              <a:rPr lang="en-US" sz="2000" kern="0" dirty="0" smtClean="0">
                <a:solidFill>
                  <a:srgbClr val="000000">
                    <a:lumMod val="85000"/>
                    <a:lumOff val="15000"/>
                  </a:srgbClr>
                </a:solidFill>
                <a:cs typeface="Arial" panose="020B0604020202020204" pitchFamily="34" charset="0"/>
              </a:rPr>
              <a:t>700 detections per hour (24/7)</a:t>
            </a:r>
          </a:p>
        </p:txBody>
      </p:sp>
    </p:spTree>
    <p:extLst>
      <p:ext uri="{BB962C8B-B14F-4D97-AF65-F5344CB8AC3E}">
        <p14:creationId xmlns:p14="http://schemas.microsoft.com/office/powerpoint/2010/main" val="250237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7"/>
    </mc:Choice>
    <mc:Fallback xmlns="">
      <p:transition spd="slow" advTm="411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28600" indent="-228600" eaLnBrk="1" hangingPunct="1">
              <a:buSzPct val="70000"/>
            </a:pPr>
            <a:endParaRPr lang="en-US" sz="2800" dirty="0" smtClean="0"/>
          </a:p>
          <a:p>
            <a:pPr marL="228600" indent="-228600" eaLnBrk="1" hangingPunct="1">
              <a:buSzPct val="70000"/>
              <a:buFontTx/>
              <a:buNone/>
            </a:pPr>
            <a:endParaRPr lang="en-US" sz="2800" dirty="0" smtClean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2930631" y="1879344"/>
            <a:ext cx="6213372" cy="221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262626"/>
                </a:solidFill>
                <a:latin typeface="Cambria" pitchFamily="18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262626"/>
                </a:solidFill>
                <a:latin typeface="Cambria" pitchFamily="18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262626"/>
                </a:solidFill>
                <a:latin typeface="Cambria" pitchFamily="18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262626"/>
                </a:solidFill>
                <a:latin typeface="Cambria" pitchFamily="18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62626"/>
                </a:solidFill>
                <a:latin typeface="Cambria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9pPr>
          </a:lstStyle>
          <a:p>
            <a:pPr marL="228600" indent="-228600">
              <a:buSzPct val="70000"/>
              <a:defRPr/>
            </a:pPr>
            <a:r>
              <a:rPr lang="en-US" sz="2300" kern="0" dirty="0" smtClean="0">
                <a:solidFill>
                  <a:srgbClr val="000000">
                    <a:lumMod val="85000"/>
                    <a:lumOff val="15000"/>
                  </a:srgbClr>
                </a:solidFill>
                <a:cs typeface="Arial" panose="020B0604020202020204" pitchFamily="34" charset="0"/>
              </a:rPr>
              <a:t>120VAC</a:t>
            </a:r>
          </a:p>
          <a:p>
            <a:pPr marL="228600" indent="-228600">
              <a:buSzPct val="70000"/>
              <a:defRPr/>
            </a:pPr>
            <a:r>
              <a:rPr lang="en-US" sz="2300" kern="0" dirty="0" smtClean="0">
                <a:solidFill>
                  <a:srgbClr val="000000">
                    <a:lumMod val="85000"/>
                    <a:lumOff val="15000"/>
                  </a:srgbClr>
                </a:solidFill>
                <a:cs typeface="Arial" panose="020B0604020202020204" pitchFamily="34" charset="0"/>
              </a:rPr>
              <a:t>Wireless (internal) or Wired Communication</a:t>
            </a:r>
          </a:p>
          <a:p>
            <a:pPr marL="228600" indent="-228600">
              <a:buSzPct val="70000"/>
              <a:defRPr/>
            </a:pPr>
            <a:r>
              <a:rPr lang="en-US" sz="2300" kern="0" dirty="0" smtClean="0">
                <a:solidFill>
                  <a:srgbClr val="000000">
                    <a:lumMod val="85000"/>
                    <a:lumOff val="15000"/>
                  </a:srgbClr>
                </a:solidFill>
                <a:cs typeface="Arial" panose="020B0604020202020204" pitchFamily="34" charset="0"/>
              </a:rPr>
              <a:t>3 Radios (external)</a:t>
            </a:r>
          </a:p>
          <a:p>
            <a:pPr marL="228600" indent="-228600">
              <a:buSzPct val="70000"/>
              <a:defRPr/>
            </a:pPr>
            <a:r>
              <a:rPr lang="en-US" sz="2300" kern="0" dirty="0" smtClean="0">
                <a:solidFill>
                  <a:srgbClr val="000000">
                    <a:lumMod val="85000"/>
                    <a:lumOff val="15000"/>
                  </a:srgbClr>
                </a:solidFill>
                <a:cs typeface="Arial" panose="020B0604020202020204" pitchFamily="34" charset="0"/>
              </a:rPr>
              <a:t>Box designed to fit articulating style bracket (comes with Access Point kit)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708" y="1755715"/>
            <a:ext cx="2506322" cy="216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328" y="4400908"/>
            <a:ext cx="1674603" cy="2232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998325" y="3758106"/>
            <a:ext cx="2231626" cy="35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50284-2000 WITH PELCO BRACKET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4879" y="4402093"/>
            <a:ext cx="2113456" cy="2231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3"/>
          <a:stretch/>
        </p:blipFill>
        <p:spPr>
          <a:xfrm>
            <a:off x="0" y="0"/>
            <a:ext cx="9144000" cy="9395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0745"/>
            <a:ext cx="3505200" cy="622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301926" y="763681"/>
            <a:ext cx="8523574" cy="821736"/>
          </a:xfrm>
        </p:spPr>
        <p:txBody>
          <a:bodyPr/>
          <a:lstStyle/>
          <a:p>
            <a:r>
              <a:rPr lang="en-US" dirty="0" smtClean="0"/>
              <a:t>Components				           Access 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252219"/>
      </p:ext>
    </p:extLst>
  </p:cSld>
  <p:clrMapOvr>
    <a:masterClrMapping/>
  </p:clrMapOvr>
  <p:transition spd="med" advTm="3927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3"/>
          <a:stretch/>
        </p:blipFill>
        <p:spPr>
          <a:xfrm>
            <a:off x="0" y="0"/>
            <a:ext cx="9144000" cy="9395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0745"/>
            <a:ext cx="3505200" cy="622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301926" y="763681"/>
            <a:ext cx="8523574" cy="821736"/>
          </a:xfrm>
        </p:spPr>
        <p:txBody>
          <a:bodyPr/>
          <a:lstStyle/>
          <a:p>
            <a:r>
              <a:rPr lang="en-US" dirty="0" smtClean="0"/>
              <a:t>Software Programming</a:t>
            </a:r>
            <a:r>
              <a:rPr lang="en-US" dirty="0"/>
              <a:t>		 </a:t>
            </a:r>
            <a:r>
              <a:rPr lang="en-US" dirty="0" smtClean="0"/>
              <a:t>          Access Point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5712" y="1935046"/>
            <a:ext cx="5711438" cy="4541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2265520" y="5800299"/>
            <a:ext cx="1310191" cy="336645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10" idx="3"/>
            <a:endCxn id="8" idx="2"/>
          </p:cNvCxnSpPr>
          <p:nvPr/>
        </p:nvCxnSpPr>
        <p:spPr>
          <a:xfrm>
            <a:off x="1353418" y="5354585"/>
            <a:ext cx="912102" cy="614037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1736" y="5062197"/>
            <a:ext cx="1181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Serial</a:t>
            </a:r>
          </a:p>
          <a:p>
            <a:r>
              <a:rPr lang="en-US" b="1" dirty="0" smtClean="0"/>
              <a:t>Number</a:t>
            </a:r>
            <a:endParaRPr lang="en-US" b="1" dirty="0"/>
          </a:p>
        </p:txBody>
      </p:sp>
      <p:cxnSp>
        <p:nvCxnSpPr>
          <p:cNvPr id="11" name="Straight Arrow Connector 10"/>
          <p:cNvCxnSpPr>
            <a:stCxn id="12" idx="3"/>
          </p:cNvCxnSpPr>
          <p:nvPr/>
        </p:nvCxnSpPr>
        <p:spPr>
          <a:xfrm flipV="1">
            <a:off x="1355690" y="3029803"/>
            <a:ext cx="453779" cy="375111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74008" y="3235637"/>
            <a:ext cx="11816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Comm</a:t>
            </a:r>
            <a:r>
              <a:rPr lang="en-US" b="1" dirty="0" smtClean="0"/>
              <a:t> ID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582746" y="3165288"/>
            <a:ext cx="2524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RF Cable to Antennas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98311" y="4192374"/>
            <a:ext cx="996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Radio 1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(Omni)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92423" y="4194646"/>
            <a:ext cx="996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Radio 3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(Panel)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92647" y="4196918"/>
            <a:ext cx="996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Radio 2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(Panel)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8" name="Straight Arrow Connector 17"/>
          <p:cNvCxnSpPr>
            <a:stCxn id="19" idx="1"/>
          </p:cNvCxnSpPr>
          <p:nvPr/>
        </p:nvCxnSpPr>
        <p:spPr>
          <a:xfrm flipH="1" flipV="1">
            <a:off x="6168788" y="4954137"/>
            <a:ext cx="1423926" cy="1076798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592714" y="5492326"/>
            <a:ext cx="15512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16 </a:t>
            </a:r>
            <a:r>
              <a:rPr lang="en-US" b="1" dirty="0" err="1" smtClean="0"/>
              <a:t>awg</a:t>
            </a:r>
            <a:r>
              <a:rPr lang="en-US" b="1" dirty="0" smtClean="0"/>
              <a:t> Cable (Power) to Power Panel (Cabinet)</a:t>
            </a:r>
            <a:endParaRPr lang="en-US" b="1" dirty="0"/>
          </a:p>
        </p:txBody>
      </p:sp>
      <p:cxnSp>
        <p:nvCxnSpPr>
          <p:cNvPr id="20" name="Straight Arrow Connector 19"/>
          <p:cNvCxnSpPr>
            <a:stCxn id="21" idx="1"/>
          </p:cNvCxnSpPr>
          <p:nvPr/>
        </p:nvCxnSpPr>
        <p:spPr>
          <a:xfrm flipH="1">
            <a:off x="6496335" y="2473655"/>
            <a:ext cx="955344" cy="86091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451679" y="1935046"/>
            <a:ext cx="1680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EIA-485 Cable to Lightning Suppression Panel (Cabinet)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1808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4"/>
    </mc:Choice>
    <mc:Fallback xmlns="">
      <p:transition spd="slow" advTm="434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28600" indent="-228600" eaLnBrk="1" hangingPunct="1">
              <a:buSzPct val="70000"/>
            </a:pPr>
            <a:endParaRPr lang="en-US" sz="2800" dirty="0" smtClean="0"/>
          </a:p>
          <a:p>
            <a:pPr marL="228600" indent="-228600" eaLnBrk="1" hangingPunct="1">
              <a:buSzPct val="70000"/>
              <a:buFontTx/>
              <a:buNone/>
            </a:pPr>
            <a:endParaRPr lang="en-US" sz="2800" dirty="0" smtClean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1733908" y="1589655"/>
            <a:ext cx="7237563" cy="30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262626"/>
                </a:solidFill>
                <a:latin typeface="Cambria" pitchFamily="18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262626"/>
                </a:solidFill>
                <a:latin typeface="Cambria" pitchFamily="18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262626"/>
                </a:solidFill>
                <a:latin typeface="Cambria" pitchFamily="18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262626"/>
                </a:solidFill>
                <a:latin typeface="Cambria" pitchFamily="18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62626"/>
                </a:solidFill>
                <a:latin typeface="Cambria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69696"/>
                </a:solidFill>
                <a:latin typeface="+mn-lt"/>
              </a:defRPr>
            </a:lvl9pPr>
          </a:lstStyle>
          <a:p>
            <a:pPr marL="228600" indent="-228600">
              <a:buSzPct val="70000"/>
              <a:defRPr/>
            </a:pPr>
            <a:r>
              <a:rPr lang="en-US" sz="2100" kern="0" dirty="0" smtClean="0">
                <a:solidFill>
                  <a:srgbClr val="000000">
                    <a:lumMod val="85000"/>
                    <a:lumOff val="15000"/>
                  </a:srgbClr>
                </a:solidFill>
                <a:cs typeface="Arial" panose="020B0604020202020204" pitchFamily="34" charset="0"/>
              </a:rPr>
              <a:t>ZigBee standard compliant encryption used between Base Station and Access Point</a:t>
            </a:r>
          </a:p>
          <a:p>
            <a:pPr marL="228600" indent="-228600">
              <a:buSzPct val="70000"/>
              <a:defRPr/>
            </a:pPr>
            <a:r>
              <a:rPr lang="en-US" sz="2100" kern="0" dirty="0" smtClean="0">
                <a:solidFill>
                  <a:srgbClr val="000000">
                    <a:lumMod val="85000"/>
                    <a:lumOff val="15000"/>
                  </a:srgbClr>
                </a:solidFill>
                <a:cs typeface="Arial" panose="020B0604020202020204" pitchFamily="34" charset="0"/>
              </a:rPr>
              <a:t>Can communicate effectively with two Access Points</a:t>
            </a:r>
          </a:p>
          <a:p>
            <a:pPr marL="228600" indent="-228600">
              <a:buSzPct val="70000"/>
              <a:defRPr/>
            </a:pPr>
            <a:r>
              <a:rPr lang="en-US" sz="2100" kern="0" dirty="0" smtClean="0">
                <a:solidFill>
                  <a:srgbClr val="000000">
                    <a:lumMod val="85000"/>
                    <a:lumOff val="15000"/>
                  </a:srgbClr>
                </a:solidFill>
                <a:cs typeface="Arial" panose="020B0604020202020204" pitchFamily="34" charset="0"/>
              </a:rPr>
              <a:t>Browser-based GUI (You own the Base Station, You own the GUI)</a:t>
            </a:r>
          </a:p>
          <a:p>
            <a:pPr marL="228600" indent="-228600">
              <a:buSzPct val="70000"/>
              <a:defRPr/>
            </a:pPr>
            <a:r>
              <a:rPr lang="en-US" sz="2100" kern="0" dirty="0" smtClean="0">
                <a:solidFill>
                  <a:srgbClr val="000000">
                    <a:lumMod val="85000"/>
                    <a:lumOff val="15000"/>
                  </a:srgbClr>
                </a:solidFill>
                <a:cs typeface="Arial" panose="020B0604020202020204" pitchFamily="34" charset="0"/>
              </a:rPr>
              <a:t>SDLC or parallel wiring connection to controller / cabinet based on configuration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38" y="1828762"/>
            <a:ext cx="1477339" cy="36385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8774" y="4356462"/>
            <a:ext cx="2783089" cy="2281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904" y="3803736"/>
            <a:ext cx="2902336" cy="31213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3"/>
          <a:stretch/>
        </p:blipFill>
        <p:spPr>
          <a:xfrm>
            <a:off x="0" y="0"/>
            <a:ext cx="9144000" cy="9395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0745"/>
            <a:ext cx="3505200" cy="622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301926" y="780459"/>
            <a:ext cx="8523574" cy="821736"/>
          </a:xfrm>
        </p:spPr>
        <p:txBody>
          <a:bodyPr/>
          <a:lstStyle/>
          <a:p>
            <a:r>
              <a:rPr lang="en-US" dirty="0" smtClean="0"/>
              <a:t>Components				          Base Station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619986"/>
      </p:ext>
    </p:extLst>
  </p:cSld>
  <p:clrMapOvr>
    <a:masterClrMapping/>
  </p:clrMapOvr>
  <p:transition spd="med" advTm="3827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3"/>
          <a:stretch/>
        </p:blipFill>
        <p:spPr>
          <a:xfrm>
            <a:off x="0" y="0"/>
            <a:ext cx="9144000" cy="9395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0745"/>
            <a:ext cx="3505200" cy="622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301926" y="763681"/>
            <a:ext cx="8523574" cy="821736"/>
          </a:xfrm>
        </p:spPr>
        <p:txBody>
          <a:bodyPr/>
          <a:lstStyle/>
          <a:p>
            <a:r>
              <a:rPr lang="en-US" dirty="0" smtClean="0"/>
              <a:t>Software Programming</a:t>
            </a:r>
            <a:r>
              <a:rPr lang="en-US" dirty="0"/>
              <a:t>	</a:t>
            </a:r>
            <a:r>
              <a:rPr lang="en-US" dirty="0" smtClean="0"/>
              <a:t>	          Base Station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259" y="1608154"/>
            <a:ext cx="4781131" cy="514197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292815" y="3076811"/>
            <a:ext cx="1586655" cy="1616731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Serial Number (Sticker)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642433" y="4426989"/>
            <a:ext cx="1143000" cy="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94271" y="4242323"/>
            <a:ext cx="1681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Cable to Laptop</a:t>
            </a:r>
            <a:endParaRPr lang="en-US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786640" y="3132681"/>
            <a:ext cx="815713" cy="12371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74712" y="2821887"/>
            <a:ext cx="2124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Antenna to top of Cabinet</a:t>
            </a:r>
            <a:endParaRPr lang="en-US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894560" y="4992655"/>
            <a:ext cx="1730551" cy="1403866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24159" y="6414330"/>
            <a:ext cx="1980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Cable to Controller</a:t>
            </a:r>
            <a:endParaRPr lang="en-US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5227086" y="4426989"/>
            <a:ext cx="1380923" cy="784326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16847" y="4900521"/>
            <a:ext cx="2124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Cable to Switch / Cell Modem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1752468"/>
            <a:ext cx="1924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Cable to Expansion Cards (if not SDLC)</a:t>
            </a:r>
            <a:endParaRPr lang="en-US" b="1" dirty="0"/>
          </a:p>
        </p:txBody>
      </p:sp>
      <p:cxnSp>
        <p:nvCxnSpPr>
          <p:cNvPr id="32" name="Straight Arrow Connector 31"/>
          <p:cNvCxnSpPr>
            <a:stCxn id="18" idx="3"/>
          </p:cNvCxnSpPr>
          <p:nvPr/>
        </p:nvCxnSpPr>
        <p:spPr>
          <a:xfrm>
            <a:off x="1924159" y="2167967"/>
            <a:ext cx="2647841" cy="1129485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502008" y="5885449"/>
            <a:ext cx="2478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Cable to Access Point (thru EIA-485 Lightning Suppression Panel</a:t>
            </a:r>
            <a:endParaRPr lang="en-US" b="1" dirty="0"/>
          </a:p>
        </p:txBody>
      </p:sp>
      <p:cxnSp>
        <p:nvCxnSpPr>
          <p:cNvPr id="37" name="Straight Arrow Connector 36"/>
          <p:cNvCxnSpPr>
            <a:stCxn id="36" idx="1"/>
          </p:cNvCxnSpPr>
          <p:nvPr/>
        </p:nvCxnSpPr>
        <p:spPr>
          <a:xfrm flipH="1" flipV="1">
            <a:off x="5227086" y="5440168"/>
            <a:ext cx="1274922" cy="86078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17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4"/>
    </mc:Choice>
    <mc:Fallback xmlns="">
      <p:transition spd="slow" advTm="434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79" y="1768536"/>
            <a:ext cx="3253792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8933" y="3978335"/>
            <a:ext cx="3253792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2767" y="1768535"/>
            <a:ext cx="328612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446" y="3978336"/>
            <a:ext cx="328612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3"/>
          <a:stretch/>
        </p:blipFill>
        <p:spPr>
          <a:xfrm>
            <a:off x="0" y="0"/>
            <a:ext cx="9144000" cy="9395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0745"/>
            <a:ext cx="3505200" cy="622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301926" y="772070"/>
            <a:ext cx="8523574" cy="8217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cap="small" baseline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Eterna" pitchFamily="2" charset="0"/>
              </a:defRPr>
            </a:lvl9pPr>
          </a:lstStyle>
          <a:p>
            <a:r>
              <a:rPr lang="en-US" kern="0" dirty="0" smtClean="0"/>
              <a:t>Detection Zones					Pod Spacing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5365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2"/>
    </mc:Choice>
    <mc:Fallback xmlns="">
      <p:transition spd="slow" advTm="4002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fficware PowerPoint">
  <a:themeElements>
    <a:clrScheme name="4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Custom Design">
      <a:majorFont>
        <a:latin typeface="Eter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098E4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098E4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E5279D7772F64EBABA5A681EE4D5D1" ma:contentTypeVersion="0" ma:contentTypeDescription="Create a new document." ma:contentTypeScope="" ma:versionID="3e2084852802162e062f4489fea437d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50C83E3-05F9-4389-B04B-26E1445FFDC7}"/>
</file>

<file path=customXml/itemProps2.xml><?xml version="1.0" encoding="utf-8"?>
<ds:datastoreItem xmlns:ds="http://schemas.openxmlformats.org/officeDocument/2006/customXml" ds:itemID="{69B58AB6-50A5-4467-B995-329978263D38}"/>
</file>

<file path=customXml/itemProps3.xml><?xml version="1.0" encoding="utf-8"?>
<ds:datastoreItem xmlns:ds="http://schemas.openxmlformats.org/officeDocument/2006/customXml" ds:itemID="{F4E423B4-5AFE-4A3F-AA6C-3424A934FF3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3949</TotalTime>
  <Words>527</Words>
  <Application>Microsoft Office PowerPoint</Application>
  <PresentationFormat>On-screen Show (4:3)</PresentationFormat>
  <Paragraphs>169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Trafficware PowerPoint</vt:lpstr>
      <vt:lpstr>  </vt:lpstr>
      <vt:lpstr>Agenda</vt:lpstr>
      <vt:lpstr>Components</vt:lpstr>
      <vt:lpstr>Components       Pod Sensor</vt:lpstr>
      <vt:lpstr>Components               Access Point</vt:lpstr>
      <vt:lpstr>Software Programming             Access Point</vt:lpstr>
      <vt:lpstr>Components              Base Station</vt:lpstr>
      <vt:lpstr>Software Programming            Base Station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Software Programming    Computer Set-up</vt:lpstr>
      <vt:lpstr>Software Programming     Set-up Tips</vt:lpstr>
      <vt:lpstr>Corridor Considerations       NetID / Access Point</vt:lpstr>
      <vt:lpstr>Changes – Requirements &amp; Time Considerations</vt:lpstr>
      <vt:lpstr>PowerPoint Presentation</vt:lpstr>
      <vt:lpstr>PowerPoint Presentation</vt:lpstr>
      <vt:lpstr>PowerPoint Presentation</vt:lpstr>
      <vt:lpstr>Detection Requirements        SPM</vt:lpstr>
      <vt:lpstr>Detection Requirements (Cont.)       SPM</vt:lpstr>
      <vt:lpstr>PowerPoint Presentation</vt:lpstr>
      <vt:lpstr>PowerPoint Presentation</vt:lpstr>
      <vt:lpstr>PowerPoint Presentation</vt:lpstr>
      <vt:lpstr>PowerPoint Presentation</vt:lpstr>
      <vt:lpstr>Contact Information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Ebony Corneiro</dc:creator>
  <cp:lastModifiedBy>Chris Jannace</cp:lastModifiedBy>
  <cp:revision>214</cp:revision>
  <cp:lastPrinted>2017-09-27T00:53:47Z</cp:lastPrinted>
  <dcterms:created xsi:type="dcterms:W3CDTF">2014-11-11T17:37:56Z</dcterms:created>
  <dcterms:modified xsi:type="dcterms:W3CDTF">2017-09-29T14:58:52Z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0x010100A4E5279D7772F64EBABA5A681EE4D5D1</vt:lpwstr>
  </property>
</Properties>
</file>